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5"/>
  </p:notesMasterIdLst>
  <p:sldIdLst>
    <p:sldId id="282" r:id="rId2"/>
    <p:sldId id="325" r:id="rId3"/>
    <p:sldId id="331" r:id="rId4"/>
    <p:sldId id="332" r:id="rId5"/>
    <p:sldId id="333" r:id="rId6"/>
    <p:sldId id="295" r:id="rId7"/>
    <p:sldId id="290" r:id="rId8"/>
    <p:sldId id="304" r:id="rId9"/>
    <p:sldId id="311" r:id="rId10"/>
    <p:sldId id="312" r:id="rId11"/>
    <p:sldId id="315" r:id="rId12"/>
    <p:sldId id="316" r:id="rId13"/>
    <p:sldId id="314" r:id="rId14"/>
    <p:sldId id="310" r:id="rId15"/>
    <p:sldId id="321" r:id="rId16"/>
    <p:sldId id="322" r:id="rId17"/>
    <p:sldId id="323" r:id="rId18"/>
    <p:sldId id="307" r:id="rId19"/>
    <p:sldId id="306" r:id="rId20"/>
    <p:sldId id="309" r:id="rId21"/>
    <p:sldId id="308" r:id="rId22"/>
    <p:sldId id="305" r:id="rId23"/>
    <p:sldId id="300" r:id="rId24"/>
    <p:sldId id="303" r:id="rId25"/>
    <p:sldId id="302" r:id="rId26"/>
    <p:sldId id="297" r:id="rId27"/>
    <p:sldId id="298" r:id="rId28"/>
    <p:sldId id="319" r:id="rId29"/>
    <p:sldId id="301" r:id="rId30"/>
    <p:sldId id="317" r:id="rId31"/>
    <p:sldId id="296" r:id="rId32"/>
    <p:sldId id="328" r:id="rId33"/>
    <p:sldId id="330" r:id="rId3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5" autoAdjust="0"/>
    <p:restoredTop sz="94660"/>
  </p:normalViewPr>
  <p:slideViewPr>
    <p:cSldViewPr>
      <p:cViewPr varScale="1">
        <p:scale>
          <a:sx n="109" d="100"/>
          <a:sy n="109" d="100"/>
        </p:scale>
        <p:origin x="-19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636C3-1D1C-7547-8DEB-FABB4DD17B67}" type="doc">
      <dgm:prSet loTypeId="urn:microsoft.com/office/officeart/2005/8/layout/pyramid2" loCatId="" qsTypeId="urn:microsoft.com/office/officeart/2005/8/quickstyle/simple4" qsCatId="simple" csTypeId="urn:microsoft.com/office/officeart/2005/8/colors/accent1_4" csCatId="accent1" phldr="1"/>
      <dgm:spPr/>
    </dgm:pt>
    <dgm:pt modelId="{588C90BA-D4E1-2E46-B5DB-08BABE71101E}">
      <dgm:prSet phldrT="[Text]" custT="1"/>
      <dgm:spPr/>
      <dgm:t>
        <a:bodyPr/>
        <a:lstStyle/>
        <a:p>
          <a:r>
            <a:rPr lang="en-US" sz="1600" dirty="0" smtClean="0">
              <a:solidFill>
                <a:srgbClr val="1F497D"/>
              </a:solidFill>
              <a:latin typeface="Arial" charset="0"/>
              <a:ea typeface="ＭＳ Ｐゴシック" charset="0"/>
              <a:cs typeface="ＭＳ Ｐゴシック" charset="0"/>
            </a:rPr>
            <a:t>In 2012 Employers and Public liability insurance accounted for €410 million in G.W.P, approximately 17% of all G.W.P. (Insurance Ireland 2012 Fact file).</a:t>
          </a:r>
          <a:endParaRPr lang="en-US" sz="1600" dirty="0">
            <a:solidFill>
              <a:srgbClr val="1F497D"/>
            </a:solidFill>
          </a:endParaRPr>
        </a:p>
      </dgm:t>
    </dgm:pt>
    <dgm:pt modelId="{E38ABC14-94A6-0340-A38B-EF45EA96D6A8}" type="parTrans" cxnId="{889C0014-2B48-F34C-9B18-274A959DB5FC}">
      <dgm:prSet/>
      <dgm:spPr/>
      <dgm:t>
        <a:bodyPr/>
        <a:lstStyle/>
        <a:p>
          <a:endParaRPr lang="en-US"/>
        </a:p>
      </dgm:t>
    </dgm:pt>
    <dgm:pt modelId="{1526999D-1974-CE4B-956C-A185D32E666C}" type="sibTrans" cxnId="{889C0014-2B48-F34C-9B18-274A959DB5FC}">
      <dgm:prSet/>
      <dgm:spPr/>
      <dgm:t>
        <a:bodyPr/>
        <a:lstStyle/>
        <a:p>
          <a:endParaRPr lang="en-US"/>
        </a:p>
      </dgm:t>
    </dgm:pt>
    <dgm:pt modelId="{8346AA1A-845C-BD4C-89F5-511358E0FF5F}">
      <dgm:prSet phldrT="[Text]" custT="1"/>
      <dgm:spPr/>
      <dgm:t>
        <a:bodyPr/>
        <a:lstStyle/>
        <a:p>
          <a:r>
            <a:rPr lang="en-US" sz="1600" dirty="0" smtClean="0">
              <a:solidFill>
                <a:srgbClr val="1F497D"/>
              </a:solidFill>
              <a:latin typeface="Arial" charset="0"/>
              <a:ea typeface="ＭＳ Ｐゴシック" charset="0"/>
              <a:cs typeface="ＭＳ Ｐゴシック" charset="0"/>
            </a:rPr>
            <a:t>Of this, €335 million was net earned premium.</a:t>
          </a:r>
          <a:endParaRPr lang="en-US" sz="1600" dirty="0">
            <a:solidFill>
              <a:srgbClr val="1F497D"/>
            </a:solidFill>
          </a:endParaRPr>
        </a:p>
      </dgm:t>
    </dgm:pt>
    <dgm:pt modelId="{A1808333-7E6A-1A4B-A448-EC037E55D3A1}" type="parTrans" cxnId="{58DC716B-4BF0-FF49-9A43-DE7324FF3683}">
      <dgm:prSet/>
      <dgm:spPr/>
      <dgm:t>
        <a:bodyPr/>
        <a:lstStyle/>
        <a:p>
          <a:endParaRPr lang="en-US"/>
        </a:p>
      </dgm:t>
    </dgm:pt>
    <dgm:pt modelId="{8F57C495-B012-864B-AF25-9250B5338222}" type="sibTrans" cxnId="{58DC716B-4BF0-FF49-9A43-DE7324FF3683}">
      <dgm:prSet/>
      <dgm:spPr/>
      <dgm:t>
        <a:bodyPr/>
        <a:lstStyle/>
        <a:p>
          <a:endParaRPr lang="en-US"/>
        </a:p>
      </dgm:t>
    </dgm:pt>
    <dgm:pt modelId="{8D10D0CB-7B44-214B-8E5E-AA94BFAE571D}">
      <dgm:prSet phldrT="[Text]" custT="1"/>
      <dgm:spPr/>
      <dgm:t>
        <a:bodyPr/>
        <a:lstStyle/>
        <a:p>
          <a:r>
            <a:rPr lang="en-US" sz="1600" dirty="0" smtClean="0">
              <a:solidFill>
                <a:srgbClr val="1F497D"/>
              </a:solidFill>
              <a:latin typeface="Arial" charset="0"/>
              <a:ea typeface="ＭＳ Ｐゴシック" charset="0"/>
              <a:cs typeface="ＭＳ Ｐゴシック" charset="0"/>
            </a:rPr>
            <a:t>With approximately 18,500 new claims being notified in 2012, this lead to a net underwriting loss of approximately €142 million for all insurers writing business in Ireland.</a:t>
          </a:r>
          <a:endParaRPr lang="en-US" sz="1600" dirty="0">
            <a:solidFill>
              <a:srgbClr val="1F497D"/>
            </a:solidFill>
          </a:endParaRPr>
        </a:p>
      </dgm:t>
    </dgm:pt>
    <dgm:pt modelId="{4C513D3C-E3C7-574C-B4C9-1C60BC1CEA24}" type="parTrans" cxnId="{12E989D0-AF25-C345-8F3D-017533A6E47F}">
      <dgm:prSet/>
      <dgm:spPr/>
      <dgm:t>
        <a:bodyPr/>
        <a:lstStyle/>
        <a:p>
          <a:endParaRPr lang="en-US"/>
        </a:p>
      </dgm:t>
    </dgm:pt>
    <dgm:pt modelId="{1F3E7472-DEF0-3844-80AE-7B9DDD3AEDF4}" type="sibTrans" cxnId="{12E989D0-AF25-C345-8F3D-017533A6E47F}">
      <dgm:prSet/>
      <dgm:spPr/>
      <dgm:t>
        <a:bodyPr/>
        <a:lstStyle/>
        <a:p>
          <a:endParaRPr lang="en-US"/>
        </a:p>
      </dgm:t>
    </dgm:pt>
    <dgm:pt modelId="{658FDD24-11C7-AB43-969D-8FAA601EF601}" type="pres">
      <dgm:prSet presAssocID="{E64636C3-1D1C-7547-8DEB-FABB4DD17B67}" presName="compositeShape" presStyleCnt="0">
        <dgm:presLayoutVars>
          <dgm:dir/>
          <dgm:resizeHandles/>
        </dgm:presLayoutVars>
      </dgm:prSet>
      <dgm:spPr/>
    </dgm:pt>
    <dgm:pt modelId="{5D99070B-A5C8-9D47-99E3-3A2FB4A96099}" type="pres">
      <dgm:prSet presAssocID="{E64636C3-1D1C-7547-8DEB-FABB4DD17B67}" presName="pyramid" presStyleLbl="node1" presStyleIdx="0" presStyleCnt="1"/>
      <dgm:spPr/>
    </dgm:pt>
    <dgm:pt modelId="{4969622C-34C1-BB49-96E8-813683C540D0}" type="pres">
      <dgm:prSet presAssocID="{E64636C3-1D1C-7547-8DEB-FABB4DD17B67}" presName="theList" presStyleCnt="0"/>
      <dgm:spPr/>
    </dgm:pt>
    <dgm:pt modelId="{CE692E1C-61AE-2C41-9EC1-6A1C276EB9AC}" type="pres">
      <dgm:prSet presAssocID="{588C90BA-D4E1-2E46-B5DB-08BABE71101E}" presName="aNode" presStyleLbl="fgAcc1" presStyleIdx="0" presStyleCnt="3" custScaleY="117740">
        <dgm:presLayoutVars>
          <dgm:bulletEnabled val="1"/>
        </dgm:presLayoutVars>
      </dgm:prSet>
      <dgm:spPr/>
      <dgm:t>
        <a:bodyPr/>
        <a:lstStyle/>
        <a:p>
          <a:endParaRPr lang="en-US"/>
        </a:p>
      </dgm:t>
    </dgm:pt>
    <dgm:pt modelId="{D258538E-4BFA-0A4D-9944-5054AA64641A}" type="pres">
      <dgm:prSet presAssocID="{588C90BA-D4E1-2E46-B5DB-08BABE71101E}" presName="aSpace" presStyleCnt="0"/>
      <dgm:spPr/>
    </dgm:pt>
    <dgm:pt modelId="{64B603D2-A474-1948-A4C0-BBEF6497D3B7}" type="pres">
      <dgm:prSet presAssocID="{8346AA1A-845C-BD4C-89F5-511358E0FF5F}" presName="aNode" presStyleLbl="fgAcc1" presStyleIdx="1" presStyleCnt="3">
        <dgm:presLayoutVars>
          <dgm:bulletEnabled val="1"/>
        </dgm:presLayoutVars>
      </dgm:prSet>
      <dgm:spPr/>
      <dgm:t>
        <a:bodyPr/>
        <a:lstStyle/>
        <a:p>
          <a:endParaRPr lang="en-US"/>
        </a:p>
      </dgm:t>
    </dgm:pt>
    <dgm:pt modelId="{3ED7BCA4-EF56-FD43-97B9-9036FAEBD6D1}" type="pres">
      <dgm:prSet presAssocID="{8346AA1A-845C-BD4C-89F5-511358E0FF5F}" presName="aSpace" presStyleCnt="0"/>
      <dgm:spPr/>
    </dgm:pt>
    <dgm:pt modelId="{474C21E6-E570-3641-8E2E-76C87D96805A}" type="pres">
      <dgm:prSet presAssocID="{8D10D0CB-7B44-214B-8E5E-AA94BFAE571D}" presName="aNode" presStyleLbl="fgAcc1" presStyleIdx="2" presStyleCnt="3" custScaleY="128047">
        <dgm:presLayoutVars>
          <dgm:bulletEnabled val="1"/>
        </dgm:presLayoutVars>
      </dgm:prSet>
      <dgm:spPr/>
      <dgm:t>
        <a:bodyPr/>
        <a:lstStyle/>
        <a:p>
          <a:endParaRPr lang="en-US"/>
        </a:p>
      </dgm:t>
    </dgm:pt>
    <dgm:pt modelId="{8FFF894C-29B0-224C-A06A-02D48C653033}" type="pres">
      <dgm:prSet presAssocID="{8D10D0CB-7B44-214B-8E5E-AA94BFAE571D}" presName="aSpace" presStyleCnt="0"/>
      <dgm:spPr/>
    </dgm:pt>
  </dgm:ptLst>
  <dgm:cxnLst>
    <dgm:cxn modelId="{12E989D0-AF25-C345-8F3D-017533A6E47F}" srcId="{E64636C3-1D1C-7547-8DEB-FABB4DD17B67}" destId="{8D10D0CB-7B44-214B-8E5E-AA94BFAE571D}" srcOrd="2" destOrd="0" parTransId="{4C513D3C-E3C7-574C-B4C9-1C60BC1CEA24}" sibTransId="{1F3E7472-DEF0-3844-80AE-7B9DDD3AEDF4}"/>
    <dgm:cxn modelId="{9B2BABBF-CB83-954A-AB86-D96459F78CB6}" type="presOf" srcId="{588C90BA-D4E1-2E46-B5DB-08BABE71101E}" destId="{CE692E1C-61AE-2C41-9EC1-6A1C276EB9AC}" srcOrd="0" destOrd="0" presId="urn:microsoft.com/office/officeart/2005/8/layout/pyramid2"/>
    <dgm:cxn modelId="{73194132-85B6-2C4C-BC96-74A63BFB3D3C}" type="presOf" srcId="{E64636C3-1D1C-7547-8DEB-FABB4DD17B67}" destId="{658FDD24-11C7-AB43-969D-8FAA601EF601}" srcOrd="0" destOrd="0" presId="urn:microsoft.com/office/officeart/2005/8/layout/pyramid2"/>
    <dgm:cxn modelId="{889C0014-2B48-F34C-9B18-274A959DB5FC}" srcId="{E64636C3-1D1C-7547-8DEB-FABB4DD17B67}" destId="{588C90BA-D4E1-2E46-B5DB-08BABE71101E}" srcOrd="0" destOrd="0" parTransId="{E38ABC14-94A6-0340-A38B-EF45EA96D6A8}" sibTransId="{1526999D-1974-CE4B-956C-A185D32E666C}"/>
    <dgm:cxn modelId="{09C84516-AEB7-814E-8FF7-09EBC12DD625}" type="presOf" srcId="{8D10D0CB-7B44-214B-8E5E-AA94BFAE571D}" destId="{474C21E6-E570-3641-8E2E-76C87D96805A}" srcOrd="0" destOrd="0" presId="urn:microsoft.com/office/officeart/2005/8/layout/pyramid2"/>
    <dgm:cxn modelId="{58DC716B-4BF0-FF49-9A43-DE7324FF3683}" srcId="{E64636C3-1D1C-7547-8DEB-FABB4DD17B67}" destId="{8346AA1A-845C-BD4C-89F5-511358E0FF5F}" srcOrd="1" destOrd="0" parTransId="{A1808333-7E6A-1A4B-A448-EC037E55D3A1}" sibTransId="{8F57C495-B012-864B-AF25-9250B5338222}"/>
    <dgm:cxn modelId="{A3EF9B9C-9BEE-404D-ACF9-493A4D1AFCB2}" type="presOf" srcId="{8346AA1A-845C-BD4C-89F5-511358E0FF5F}" destId="{64B603D2-A474-1948-A4C0-BBEF6497D3B7}" srcOrd="0" destOrd="0" presId="urn:microsoft.com/office/officeart/2005/8/layout/pyramid2"/>
    <dgm:cxn modelId="{B14D45CE-A2F6-7148-9943-8D486C99B3E3}" type="presParOf" srcId="{658FDD24-11C7-AB43-969D-8FAA601EF601}" destId="{5D99070B-A5C8-9D47-99E3-3A2FB4A96099}" srcOrd="0" destOrd="0" presId="urn:microsoft.com/office/officeart/2005/8/layout/pyramid2"/>
    <dgm:cxn modelId="{1C6FE918-427B-0E4D-8E79-06DF32899CE9}" type="presParOf" srcId="{658FDD24-11C7-AB43-969D-8FAA601EF601}" destId="{4969622C-34C1-BB49-96E8-813683C540D0}" srcOrd="1" destOrd="0" presId="urn:microsoft.com/office/officeart/2005/8/layout/pyramid2"/>
    <dgm:cxn modelId="{2027D269-F3E0-654E-A442-8E6405079520}" type="presParOf" srcId="{4969622C-34C1-BB49-96E8-813683C540D0}" destId="{CE692E1C-61AE-2C41-9EC1-6A1C276EB9AC}" srcOrd="0" destOrd="0" presId="urn:microsoft.com/office/officeart/2005/8/layout/pyramid2"/>
    <dgm:cxn modelId="{C677FE06-243F-3F4A-8929-12CBE4FE509B}" type="presParOf" srcId="{4969622C-34C1-BB49-96E8-813683C540D0}" destId="{D258538E-4BFA-0A4D-9944-5054AA64641A}" srcOrd="1" destOrd="0" presId="urn:microsoft.com/office/officeart/2005/8/layout/pyramid2"/>
    <dgm:cxn modelId="{C5751F5B-F701-DF43-8BDD-7C1FECEFDA79}" type="presParOf" srcId="{4969622C-34C1-BB49-96E8-813683C540D0}" destId="{64B603D2-A474-1948-A4C0-BBEF6497D3B7}" srcOrd="2" destOrd="0" presId="urn:microsoft.com/office/officeart/2005/8/layout/pyramid2"/>
    <dgm:cxn modelId="{2510EAB4-1BC8-C849-9977-8B8A4701C53E}" type="presParOf" srcId="{4969622C-34C1-BB49-96E8-813683C540D0}" destId="{3ED7BCA4-EF56-FD43-97B9-9036FAEBD6D1}" srcOrd="3" destOrd="0" presId="urn:microsoft.com/office/officeart/2005/8/layout/pyramid2"/>
    <dgm:cxn modelId="{C50747C7-0549-E843-887F-6354F3B372B5}" type="presParOf" srcId="{4969622C-34C1-BB49-96E8-813683C540D0}" destId="{474C21E6-E570-3641-8E2E-76C87D96805A}" srcOrd="4" destOrd="0" presId="urn:microsoft.com/office/officeart/2005/8/layout/pyramid2"/>
    <dgm:cxn modelId="{BFA1833D-85EF-094A-B7F2-66172D6666C0}" type="presParOf" srcId="{4969622C-34C1-BB49-96E8-813683C540D0}" destId="{8FFF894C-29B0-224C-A06A-02D48C653033}"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3197C4-FD30-9F49-9515-CCF2631147BD}" type="doc">
      <dgm:prSet loTypeId="urn:microsoft.com/office/officeart/2005/8/layout/default#4" loCatId="" qsTypeId="urn:microsoft.com/office/officeart/2005/8/quickstyle/3D2" qsCatId="3D" csTypeId="urn:microsoft.com/office/officeart/2005/8/colors/accent1_2" csCatId="accent1" phldr="1"/>
      <dgm:spPr/>
      <dgm:t>
        <a:bodyPr/>
        <a:lstStyle/>
        <a:p>
          <a:endParaRPr lang="en-US"/>
        </a:p>
      </dgm:t>
    </dgm:pt>
    <dgm:pt modelId="{1564E7F6-5BB2-A546-BFC7-DDDE038FC9D4}">
      <dgm:prSet phldrT="[Text]"/>
      <dgm:spPr>
        <a:solidFill>
          <a:srgbClr val="1F497D"/>
        </a:solidFill>
      </dgm:spPr>
      <dgm:t>
        <a:bodyPr/>
        <a:lstStyle/>
        <a:p>
          <a:r>
            <a:rPr lang="en-US" dirty="0" smtClean="0"/>
            <a:t>Factual Information Obtained.</a:t>
          </a:r>
          <a:endParaRPr lang="en-US" dirty="0"/>
        </a:p>
      </dgm:t>
    </dgm:pt>
    <dgm:pt modelId="{8F27BC5B-029A-3A41-9B92-2ED54A76171B}" type="parTrans" cxnId="{B28BE240-07A0-594B-8369-21FA2ADBB55E}">
      <dgm:prSet/>
      <dgm:spPr/>
      <dgm:t>
        <a:bodyPr/>
        <a:lstStyle/>
        <a:p>
          <a:endParaRPr lang="en-US"/>
        </a:p>
      </dgm:t>
    </dgm:pt>
    <dgm:pt modelId="{2309F826-0460-784F-B071-384364508C97}" type="sibTrans" cxnId="{B28BE240-07A0-594B-8369-21FA2ADBB55E}">
      <dgm:prSet/>
      <dgm:spPr/>
      <dgm:t>
        <a:bodyPr/>
        <a:lstStyle/>
        <a:p>
          <a:endParaRPr lang="en-US"/>
        </a:p>
      </dgm:t>
    </dgm:pt>
    <dgm:pt modelId="{96CBD14E-10BE-6443-85BA-806EA1DAA075}">
      <dgm:prSet phldrT="[Text]"/>
      <dgm:spPr>
        <a:solidFill>
          <a:srgbClr val="1F497D"/>
        </a:solidFill>
      </dgm:spPr>
      <dgm:t>
        <a:bodyPr/>
        <a:lstStyle/>
        <a:p>
          <a:r>
            <a:rPr lang="en-US" dirty="0" smtClean="0"/>
            <a:t>Early Decision On Liability.</a:t>
          </a:r>
          <a:endParaRPr lang="en-US" dirty="0"/>
        </a:p>
      </dgm:t>
    </dgm:pt>
    <dgm:pt modelId="{574F34C4-C49F-364A-B260-BD849807393A}" type="parTrans" cxnId="{DDBAD192-217F-CB4D-B80C-22EC909AD621}">
      <dgm:prSet/>
      <dgm:spPr/>
      <dgm:t>
        <a:bodyPr/>
        <a:lstStyle/>
        <a:p>
          <a:endParaRPr lang="en-US"/>
        </a:p>
      </dgm:t>
    </dgm:pt>
    <dgm:pt modelId="{E9C43E46-560C-AB4A-905F-2356097C7F9F}" type="sibTrans" cxnId="{DDBAD192-217F-CB4D-B80C-22EC909AD621}">
      <dgm:prSet/>
      <dgm:spPr/>
      <dgm:t>
        <a:bodyPr/>
        <a:lstStyle/>
        <a:p>
          <a:endParaRPr lang="en-US"/>
        </a:p>
      </dgm:t>
    </dgm:pt>
    <dgm:pt modelId="{4D55A638-9186-9E4C-B778-C56154C86919}">
      <dgm:prSet phldrT="[Text]"/>
      <dgm:spPr>
        <a:solidFill>
          <a:srgbClr val="1F497D"/>
        </a:solidFill>
      </dgm:spPr>
      <dgm:t>
        <a:bodyPr/>
        <a:lstStyle/>
        <a:p>
          <a:r>
            <a:rPr lang="en-US" dirty="0" smtClean="0"/>
            <a:t>Better Chance Of Avoiding The Legal Route.</a:t>
          </a:r>
          <a:endParaRPr lang="en-US" dirty="0"/>
        </a:p>
      </dgm:t>
    </dgm:pt>
    <dgm:pt modelId="{CE100FCD-234D-3E43-8410-47DFFB124054}" type="parTrans" cxnId="{4F1CCCDC-018E-0142-9695-C2F8778FACD3}">
      <dgm:prSet/>
      <dgm:spPr/>
      <dgm:t>
        <a:bodyPr/>
        <a:lstStyle/>
        <a:p>
          <a:endParaRPr lang="en-US"/>
        </a:p>
      </dgm:t>
    </dgm:pt>
    <dgm:pt modelId="{14A5A569-6235-9943-A9F7-D5C6CF58D7AB}" type="sibTrans" cxnId="{4F1CCCDC-018E-0142-9695-C2F8778FACD3}">
      <dgm:prSet/>
      <dgm:spPr/>
      <dgm:t>
        <a:bodyPr/>
        <a:lstStyle/>
        <a:p>
          <a:endParaRPr lang="en-US"/>
        </a:p>
      </dgm:t>
    </dgm:pt>
    <dgm:pt modelId="{1C78CF9B-B624-5B49-8359-F7E4D6A6722A}">
      <dgm:prSet phldrT="[Text]"/>
      <dgm:spPr>
        <a:solidFill>
          <a:srgbClr val="1F497D"/>
        </a:solidFill>
      </dgm:spPr>
      <dgm:t>
        <a:bodyPr/>
        <a:lstStyle/>
        <a:p>
          <a:r>
            <a:rPr lang="en-US" dirty="0" smtClean="0"/>
            <a:t>Speedy &amp; Cost Effective Settlements Where Liable.</a:t>
          </a:r>
          <a:endParaRPr lang="en-US" dirty="0"/>
        </a:p>
      </dgm:t>
    </dgm:pt>
    <dgm:pt modelId="{82E90E2A-8E0C-4242-9C11-E1BF8E3CE2C2}" type="parTrans" cxnId="{10F29812-3722-B843-9687-F0011907FA61}">
      <dgm:prSet/>
      <dgm:spPr/>
      <dgm:t>
        <a:bodyPr/>
        <a:lstStyle/>
        <a:p>
          <a:endParaRPr lang="en-US"/>
        </a:p>
      </dgm:t>
    </dgm:pt>
    <dgm:pt modelId="{A06CC32E-2C6D-FA40-AF5D-74595D921F4D}" type="sibTrans" cxnId="{10F29812-3722-B843-9687-F0011907FA61}">
      <dgm:prSet/>
      <dgm:spPr/>
      <dgm:t>
        <a:bodyPr/>
        <a:lstStyle/>
        <a:p>
          <a:endParaRPr lang="en-US"/>
        </a:p>
      </dgm:t>
    </dgm:pt>
    <dgm:pt modelId="{1DAA21CE-83E2-EB43-8746-8CF5FA9DE15E}" type="pres">
      <dgm:prSet presAssocID="{9E3197C4-FD30-9F49-9515-CCF2631147BD}" presName="diagram" presStyleCnt="0">
        <dgm:presLayoutVars>
          <dgm:dir/>
          <dgm:resizeHandles val="exact"/>
        </dgm:presLayoutVars>
      </dgm:prSet>
      <dgm:spPr/>
      <dgm:t>
        <a:bodyPr/>
        <a:lstStyle/>
        <a:p>
          <a:endParaRPr lang="en-US"/>
        </a:p>
      </dgm:t>
    </dgm:pt>
    <dgm:pt modelId="{E31D4BEC-3266-2A4C-A233-ACD911CB606B}" type="pres">
      <dgm:prSet presAssocID="{1564E7F6-5BB2-A546-BFC7-DDDE038FC9D4}" presName="node" presStyleLbl="node1" presStyleIdx="0" presStyleCnt="4">
        <dgm:presLayoutVars>
          <dgm:bulletEnabled val="1"/>
        </dgm:presLayoutVars>
      </dgm:prSet>
      <dgm:spPr/>
      <dgm:t>
        <a:bodyPr/>
        <a:lstStyle/>
        <a:p>
          <a:endParaRPr lang="en-US"/>
        </a:p>
      </dgm:t>
    </dgm:pt>
    <dgm:pt modelId="{11FD8FFA-0B2E-6E4C-AED0-9343F1C1D5FE}" type="pres">
      <dgm:prSet presAssocID="{2309F826-0460-784F-B071-384364508C97}" presName="sibTrans" presStyleCnt="0"/>
      <dgm:spPr/>
    </dgm:pt>
    <dgm:pt modelId="{20C36F27-4C91-FB44-885E-7FC9787E2C2E}" type="pres">
      <dgm:prSet presAssocID="{96CBD14E-10BE-6443-85BA-806EA1DAA075}" presName="node" presStyleLbl="node1" presStyleIdx="1" presStyleCnt="4">
        <dgm:presLayoutVars>
          <dgm:bulletEnabled val="1"/>
        </dgm:presLayoutVars>
      </dgm:prSet>
      <dgm:spPr/>
      <dgm:t>
        <a:bodyPr/>
        <a:lstStyle/>
        <a:p>
          <a:endParaRPr lang="en-US"/>
        </a:p>
      </dgm:t>
    </dgm:pt>
    <dgm:pt modelId="{A55C5C00-8FB6-F74C-8ED0-4D9DAB1C514B}" type="pres">
      <dgm:prSet presAssocID="{E9C43E46-560C-AB4A-905F-2356097C7F9F}" presName="sibTrans" presStyleCnt="0"/>
      <dgm:spPr/>
    </dgm:pt>
    <dgm:pt modelId="{D804CCD2-5BE6-BC45-BA7B-BB0A70F09387}" type="pres">
      <dgm:prSet presAssocID="{4D55A638-9186-9E4C-B778-C56154C86919}" presName="node" presStyleLbl="node1" presStyleIdx="2" presStyleCnt="4">
        <dgm:presLayoutVars>
          <dgm:bulletEnabled val="1"/>
        </dgm:presLayoutVars>
      </dgm:prSet>
      <dgm:spPr/>
      <dgm:t>
        <a:bodyPr/>
        <a:lstStyle/>
        <a:p>
          <a:endParaRPr lang="en-US"/>
        </a:p>
      </dgm:t>
    </dgm:pt>
    <dgm:pt modelId="{E0119CAF-EF80-3445-8396-561C3E072B97}" type="pres">
      <dgm:prSet presAssocID="{14A5A569-6235-9943-A9F7-D5C6CF58D7AB}" presName="sibTrans" presStyleCnt="0"/>
      <dgm:spPr/>
    </dgm:pt>
    <dgm:pt modelId="{6D8DCAE0-DE0E-D840-AC54-0B525A49EDD9}" type="pres">
      <dgm:prSet presAssocID="{1C78CF9B-B624-5B49-8359-F7E4D6A6722A}" presName="node" presStyleLbl="node1" presStyleIdx="3" presStyleCnt="4">
        <dgm:presLayoutVars>
          <dgm:bulletEnabled val="1"/>
        </dgm:presLayoutVars>
      </dgm:prSet>
      <dgm:spPr/>
      <dgm:t>
        <a:bodyPr/>
        <a:lstStyle/>
        <a:p>
          <a:endParaRPr lang="en-US"/>
        </a:p>
      </dgm:t>
    </dgm:pt>
  </dgm:ptLst>
  <dgm:cxnLst>
    <dgm:cxn modelId="{10F29812-3722-B843-9687-F0011907FA61}" srcId="{9E3197C4-FD30-9F49-9515-CCF2631147BD}" destId="{1C78CF9B-B624-5B49-8359-F7E4D6A6722A}" srcOrd="3" destOrd="0" parTransId="{82E90E2A-8E0C-4242-9C11-E1BF8E3CE2C2}" sibTransId="{A06CC32E-2C6D-FA40-AF5D-74595D921F4D}"/>
    <dgm:cxn modelId="{F3A6A074-FD27-0D4E-9E71-7051AE5D8C67}" type="presOf" srcId="{4D55A638-9186-9E4C-B778-C56154C86919}" destId="{D804CCD2-5BE6-BC45-BA7B-BB0A70F09387}" srcOrd="0" destOrd="0" presId="urn:microsoft.com/office/officeart/2005/8/layout/default#4"/>
    <dgm:cxn modelId="{15E91E0B-6F15-4848-B749-7AA2FE3C7F4E}" type="presOf" srcId="{1564E7F6-5BB2-A546-BFC7-DDDE038FC9D4}" destId="{E31D4BEC-3266-2A4C-A233-ACD911CB606B}" srcOrd="0" destOrd="0" presId="urn:microsoft.com/office/officeart/2005/8/layout/default#4"/>
    <dgm:cxn modelId="{6E4CBDB6-73C8-6641-ABF6-4260CD0678D3}" type="presOf" srcId="{96CBD14E-10BE-6443-85BA-806EA1DAA075}" destId="{20C36F27-4C91-FB44-885E-7FC9787E2C2E}" srcOrd="0" destOrd="0" presId="urn:microsoft.com/office/officeart/2005/8/layout/default#4"/>
    <dgm:cxn modelId="{6D2A389D-CA99-0746-BA76-689D1D549209}" type="presOf" srcId="{9E3197C4-FD30-9F49-9515-CCF2631147BD}" destId="{1DAA21CE-83E2-EB43-8746-8CF5FA9DE15E}" srcOrd="0" destOrd="0" presId="urn:microsoft.com/office/officeart/2005/8/layout/default#4"/>
    <dgm:cxn modelId="{B28BE240-07A0-594B-8369-21FA2ADBB55E}" srcId="{9E3197C4-FD30-9F49-9515-CCF2631147BD}" destId="{1564E7F6-5BB2-A546-BFC7-DDDE038FC9D4}" srcOrd="0" destOrd="0" parTransId="{8F27BC5B-029A-3A41-9B92-2ED54A76171B}" sibTransId="{2309F826-0460-784F-B071-384364508C97}"/>
    <dgm:cxn modelId="{31DCF574-B48A-8B46-BDB3-E49618AE0CFB}" type="presOf" srcId="{1C78CF9B-B624-5B49-8359-F7E4D6A6722A}" destId="{6D8DCAE0-DE0E-D840-AC54-0B525A49EDD9}" srcOrd="0" destOrd="0" presId="urn:microsoft.com/office/officeart/2005/8/layout/default#4"/>
    <dgm:cxn modelId="{DDBAD192-217F-CB4D-B80C-22EC909AD621}" srcId="{9E3197C4-FD30-9F49-9515-CCF2631147BD}" destId="{96CBD14E-10BE-6443-85BA-806EA1DAA075}" srcOrd="1" destOrd="0" parTransId="{574F34C4-C49F-364A-B260-BD849807393A}" sibTransId="{E9C43E46-560C-AB4A-905F-2356097C7F9F}"/>
    <dgm:cxn modelId="{4F1CCCDC-018E-0142-9695-C2F8778FACD3}" srcId="{9E3197C4-FD30-9F49-9515-CCF2631147BD}" destId="{4D55A638-9186-9E4C-B778-C56154C86919}" srcOrd="2" destOrd="0" parTransId="{CE100FCD-234D-3E43-8410-47DFFB124054}" sibTransId="{14A5A569-6235-9943-A9F7-D5C6CF58D7AB}"/>
    <dgm:cxn modelId="{B711F3F6-27BA-F04C-B5B3-CC367FF9828F}" type="presParOf" srcId="{1DAA21CE-83E2-EB43-8746-8CF5FA9DE15E}" destId="{E31D4BEC-3266-2A4C-A233-ACD911CB606B}" srcOrd="0" destOrd="0" presId="urn:microsoft.com/office/officeart/2005/8/layout/default#4"/>
    <dgm:cxn modelId="{CC438C64-9526-3E4C-8B7B-4A1F19B742C1}" type="presParOf" srcId="{1DAA21CE-83E2-EB43-8746-8CF5FA9DE15E}" destId="{11FD8FFA-0B2E-6E4C-AED0-9343F1C1D5FE}" srcOrd="1" destOrd="0" presId="urn:microsoft.com/office/officeart/2005/8/layout/default#4"/>
    <dgm:cxn modelId="{E62C3E9B-44B1-D246-831D-E51D7F67BF33}" type="presParOf" srcId="{1DAA21CE-83E2-EB43-8746-8CF5FA9DE15E}" destId="{20C36F27-4C91-FB44-885E-7FC9787E2C2E}" srcOrd="2" destOrd="0" presId="urn:microsoft.com/office/officeart/2005/8/layout/default#4"/>
    <dgm:cxn modelId="{551E50E6-67AE-4D40-9BB3-3B972A4F73FF}" type="presParOf" srcId="{1DAA21CE-83E2-EB43-8746-8CF5FA9DE15E}" destId="{A55C5C00-8FB6-F74C-8ED0-4D9DAB1C514B}" srcOrd="3" destOrd="0" presId="urn:microsoft.com/office/officeart/2005/8/layout/default#4"/>
    <dgm:cxn modelId="{28F3D0DD-A94B-5541-8A0A-FA4A511C9050}" type="presParOf" srcId="{1DAA21CE-83E2-EB43-8746-8CF5FA9DE15E}" destId="{D804CCD2-5BE6-BC45-BA7B-BB0A70F09387}" srcOrd="4" destOrd="0" presId="urn:microsoft.com/office/officeart/2005/8/layout/default#4"/>
    <dgm:cxn modelId="{52594B39-2C1A-C042-A6D6-D13F366A6F82}" type="presParOf" srcId="{1DAA21CE-83E2-EB43-8746-8CF5FA9DE15E}" destId="{E0119CAF-EF80-3445-8396-561C3E072B97}" srcOrd="5" destOrd="0" presId="urn:microsoft.com/office/officeart/2005/8/layout/default#4"/>
    <dgm:cxn modelId="{96AEB285-45C5-9D46-A3CE-B173F6D70B86}" type="presParOf" srcId="{1DAA21CE-83E2-EB43-8746-8CF5FA9DE15E}" destId="{6D8DCAE0-DE0E-D840-AC54-0B525A49EDD9}" srcOrd="6" destOrd="0" presId="urn:microsoft.com/office/officeart/2005/8/layout/defaul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CFAD64-C627-6C40-8040-C5D24E984884}" type="doc">
      <dgm:prSet loTypeId="urn:microsoft.com/office/officeart/2005/8/layout/default#5" loCatId="" qsTypeId="urn:microsoft.com/office/officeart/2005/8/quickstyle/3D2" qsCatId="3D" csTypeId="urn:microsoft.com/office/officeart/2005/8/colors/accent1_2" csCatId="accent1" phldr="1"/>
      <dgm:spPr/>
      <dgm:t>
        <a:bodyPr/>
        <a:lstStyle/>
        <a:p>
          <a:endParaRPr lang="en-US"/>
        </a:p>
      </dgm:t>
    </dgm:pt>
    <dgm:pt modelId="{2806EB28-425B-3E4B-BC2E-B7488861E010}">
      <dgm:prSet phldrT="[Text]"/>
      <dgm:spPr>
        <a:solidFill>
          <a:srgbClr val="1F497D"/>
        </a:solidFill>
      </dgm:spPr>
      <dgm:t>
        <a:bodyPr/>
        <a:lstStyle/>
        <a:p>
          <a:r>
            <a:rPr lang="en-US" dirty="0" smtClean="0"/>
            <a:t>Possible indemnity issues.</a:t>
          </a:r>
          <a:endParaRPr lang="en-US" dirty="0"/>
        </a:p>
      </dgm:t>
    </dgm:pt>
    <dgm:pt modelId="{816525CA-4BA9-484F-A9A0-8C29BB23535A}" type="parTrans" cxnId="{F4F462DD-4F2B-A149-BFCE-95B48DAB2015}">
      <dgm:prSet/>
      <dgm:spPr/>
      <dgm:t>
        <a:bodyPr/>
        <a:lstStyle/>
        <a:p>
          <a:endParaRPr lang="en-US"/>
        </a:p>
      </dgm:t>
    </dgm:pt>
    <dgm:pt modelId="{87E63D94-4D79-9846-909A-466CD54C39FB}" type="sibTrans" cxnId="{F4F462DD-4F2B-A149-BFCE-95B48DAB2015}">
      <dgm:prSet/>
      <dgm:spPr/>
      <dgm:t>
        <a:bodyPr/>
        <a:lstStyle/>
        <a:p>
          <a:endParaRPr lang="en-US"/>
        </a:p>
      </dgm:t>
    </dgm:pt>
    <dgm:pt modelId="{19B6A0FC-E079-2F4B-A641-B8F7829A0C42}">
      <dgm:prSet phldrT="[Text]"/>
      <dgm:spPr>
        <a:solidFill>
          <a:srgbClr val="1F497D"/>
        </a:solidFill>
      </dgm:spPr>
      <dgm:t>
        <a:bodyPr/>
        <a:lstStyle/>
        <a:p>
          <a:r>
            <a:rPr lang="en-US" dirty="0" smtClean="0"/>
            <a:t>Delay In Ascertaining Liability.</a:t>
          </a:r>
          <a:endParaRPr lang="en-US" dirty="0"/>
        </a:p>
      </dgm:t>
    </dgm:pt>
    <dgm:pt modelId="{8FB1BC0F-AA73-A54E-BAD6-E758C161C3C5}" type="parTrans" cxnId="{2FA2CE2F-3283-5C4C-A45B-00DFD238C7F0}">
      <dgm:prSet/>
      <dgm:spPr/>
      <dgm:t>
        <a:bodyPr/>
        <a:lstStyle/>
        <a:p>
          <a:endParaRPr lang="en-US"/>
        </a:p>
      </dgm:t>
    </dgm:pt>
    <dgm:pt modelId="{54EFCCA9-4D39-F745-A4C1-E4F07D712501}" type="sibTrans" cxnId="{2FA2CE2F-3283-5C4C-A45B-00DFD238C7F0}">
      <dgm:prSet/>
      <dgm:spPr/>
      <dgm:t>
        <a:bodyPr/>
        <a:lstStyle/>
        <a:p>
          <a:endParaRPr lang="en-US"/>
        </a:p>
      </dgm:t>
    </dgm:pt>
    <dgm:pt modelId="{B1FB7BA1-632E-4E46-8478-BBBCFA12AB21}">
      <dgm:prSet phldrT="[Text]"/>
      <dgm:spPr>
        <a:solidFill>
          <a:srgbClr val="1F497D"/>
        </a:solidFill>
      </dgm:spPr>
      <dgm:t>
        <a:bodyPr/>
        <a:lstStyle/>
        <a:p>
          <a:r>
            <a:rPr lang="en-US" dirty="0" smtClean="0"/>
            <a:t>Possible Loss Of Critical Factual Information.</a:t>
          </a:r>
          <a:endParaRPr lang="en-US" dirty="0"/>
        </a:p>
      </dgm:t>
    </dgm:pt>
    <dgm:pt modelId="{C6500CDC-99D3-714B-BADC-6B50CB0A3CFC}" type="parTrans" cxnId="{CF425CF1-31AB-724D-A273-0C1FF9BB46F8}">
      <dgm:prSet/>
      <dgm:spPr/>
      <dgm:t>
        <a:bodyPr/>
        <a:lstStyle/>
        <a:p>
          <a:endParaRPr lang="en-US"/>
        </a:p>
      </dgm:t>
    </dgm:pt>
    <dgm:pt modelId="{D6D0ACA4-AE30-3444-BA7D-155E64ED020F}" type="sibTrans" cxnId="{CF425CF1-31AB-724D-A273-0C1FF9BB46F8}">
      <dgm:prSet/>
      <dgm:spPr/>
      <dgm:t>
        <a:bodyPr/>
        <a:lstStyle/>
        <a:p>
          <a:endParaRPr lang="en-US"/>
        </a:p>
      </dgm:t>
    </dgm:pt>
    <dgm:pt modelId="{9CF1B790-DB21-6A4A-A32D-9A035D5176D6}">
      <dgm:prSet phldrT="[Text]"/>
      <dgm:spPr>
        <a:solidFill>
          <a:srgbClr val="1F497D"/>
        </a:solidFill>
      </dgm:spPr>
      <dgm:t>
        <a:bodyPr/>
        <a:lstStyle/>
        <a:p>
          <a:r>
            <a:rPr lang="en-US" dirty="0" smtClean="0"/>
            <a:t>Delay In Achieving Settlements.</a:t>
          </a:r>
          <a:endParaRPr lang="en-US" dirty="0"/>
        </a:p>
      </dgm:t>
    </dgm:pt>
    <dgm:pt modelId="{D8261200-899D-D440-ADA4-43064A752755}" type="parTrans" cxnId="{2CB0FC29-F7C8-554C-ADF3-6D14D4F38EEB}">
      <dgm:prSet/>
      <dgm:spPr/>
      <dgm:t>
        <a:bodyPr/>
        <a:lstStyle/>
        <a:p>
          <a:endParaRPr lang="en-US"/>
        </a:p>
      </dgm:t>
    </dgm:pt>
    <dgm:pt modelId="{6ACB4106-02EA-2647-B24D-F6042D72BD37}" type="sibTrans" cxnId="{2CB0FC29-F7C8-554C-ADF3-6D14D4F38EEB}">
      <dgm:prSet/>
      <dgm:spPr/>
      <dgm:t>
        <a:bodyPr/>
        <a:lstStyle/>
        <a:p>
          <a:endParaRPr lang="en-US"/>
        </a:p>
      </dgm:t>
    </dgm:pt>
    <dgm:pt modelId="{729CD678-0AA0-1444-A43F-479839C57F47}">
      <dgm:prSet phldrT="[Text]"/>
      <dgm:spPr>
        <a:solidFill>
          <a:srgbClr val="1F497D"/>
        </a:solidFill>
      </dgm:spPr>
      <dgm:t>
        <a:bodyPr/>
        <a:lstStyle/>
        <a:p>
          <a:r>
            <a:rPr lang="en-US" dirty="0" smtClean="0"/>
            <a:t>Greater Risk Of Litigation.</a:t>
          </a:r>
          <a:endParaRPr lang="en-US" dirty="0"/>
        </a:p>
      </dgm:t>
    </dgm:pt>
    <dgm:pt modelId="{6FFF09E8-4EF5-8742-995D-72DFF809F433}" type="parTrans" cxnId="{84230F68-CB3C-AC44-B73B-641260FF67CA}">
      <dgm:prSet/>
      <dgm:spPr/>
      <dgm:t>
        <a:bodyPr/>
        <a:lstStyle/>
        <a:p>
          <a:endParaRPr lang="en-US"/>
        </a:p>
      </dgm:t>
    </dgm:pt>
    <dgm:pt modelId="{C00D670F-E737-2747-BDF4-51536D9A81B0}" type="sibTrans" cxnId="{84230F68-CB3C-AC44-B73B-641260FF67CA}">
      <dgm:prSet/>
      <dgm:spPr/>
      <dgm:t>
        <a:bodyPr/>
        <a:lstStyle/>
        <a:p>
          <a:endParaRPr lang="en-US"/>
        </a:p>
      </dgm:t>
    </dgm:pt>
    <dgm:pt modelId="{335EB150-0424-E843-B92B-9BC4AA99B796}">
      <dgm:prSet/>
      <dgm:spPr>
        <a:solidFill>
          <a:srgbClr val="1F497D"/>
        </a:solidFill>
      </dgm:spPr>
      <dgm:t>
        <a:bodyPr/>
        <a:lstStyle/>
        <a:p>
          <a:r>
            <a:rPr lang="en-US" dirty="0" smtClean="0"/>
            <a:t>Greater Cost Of Settlement.</a:t>
          </a:r>
        </a:p>
      </dgm:t>
    </dgm:pt>
    <dgm:pt modelId="{180A3146-264B-EE41-A896-16330182B405}" type="sibTrans" cxnId="{08257C3D-CEFC-764B-AE88-1D6D15752163}">
      <dgm:prSet/>
      <dgm:spPr/>
      <dgm:t>
        <a:bodyPr/>
        <a:lstStyle/>
        <a:p>
          <a:endParaRPr lang="en-US"/>
        </a:p>
      </dgm:t>
    </dgm:pt>
    <dgm:pt modelId="{D69D9ACB-A5D0-F649-85B3-614140538ED3}" type="parTrans" cxnId="{08257C3D-CEFC-764B-AE88-1D6D15752163}">
      <dgm:prSet/>
      <dgm:spPr/>
      <dgm:t>
        <a:bodyPr/>
        <a:lstStyle/>
        <a:p>
          <a:endParaRPr lang="en-US"/>
        </a:p>
      </dgm:t>
    </dgm:pt>
    <dgm:pt modelId="{C889A95B-3B48-BC4C-92FE-F2B186F25F7F}" type="pres">
      <dgm:prSet presAssocID="{71CFAD64-C627-6C40-8040-C5D24E984884}" presName="diagram" presStyleCnt="0">
        <dgm:presLayoutVars>
          <dgm:dir/>
          <dgm:resizeHandles val="exact"/>
        </dgm:presLayoutVars>
      </dgm:prSet>
      <dgm:spPr/>
      <dgm:t>
        <a:bodyPr/>
        <a:lstStyle/>
        <a:p>
          <a:endParaRPr lang="en-US"/>
        </a:p>
      </dgm:t>
    </dgm:pt>
    <dgm:pt modelId="{52BADD4A-943C-3D4C-9F12-CC4C30587514}" type="pres">
      <dgm:prSet presAssocID="{2806EB28-425B-3E4B-BC2E-B7488861E010}" presName="node" presStyleLbl="node1" presStyleIdx="0" presStyleCnt="6">
        <dgm:presLayoutVars>
          <dgm:bulletEnabled val="1"/>
        </dgm:presLayoutVars>
      </dgm:prSet>
      <dgm:spPr/>
      <dgm:t>
        <a:bodyPr/>
        <a:lstStyle/>
        <a:p>
          <a:endParaRPr lang="en-US"/>
        </a:p>
      </dgm:t>
    </dgm:pt>
    <dgm:pt modelId="{0ABD3A6E-6D94-1C41-BB9F-4D25EF8FD01E}" type="pres">
      <dgm:prSet presAssocID="{87E63D94-4D79-9846-909A-466CD54C39FB}" presName="sibTrans" presStyleCnt="0"/>
      <dgm:spPr/>
    </dgm:pt>
    <dgm:pt modelId="{C19282B6-10D1-7C43-9D60-3E0B1CA3BAED}" type="pres">
      <dgm:prSet presAssocID="{19B6A0FC-E079-2F4B-A641-B8F7829A0C42}" presName="node" presStyleLbl="node1" presStyleIdx="1" presStyleCnt="6">
        <dgm:presLayoutVars>
          <dgm:bulletEnabled val="1"/>
        </dgm:presLayoutVars>
      </dgm:prSet>
      <dgm:spPr/>
      <dgm:t>
        <a:bodyPr/>
        <a:lstStyle/>
        <a:p>
          <a:endParaRPr lang="en-US"/>
        </a:p>
      </dgm:t>
    </dgm:pt>
    <dgm:pt modelId="{1C31A287-6D5B-FD46-9059-49E435FFEEFC}" type="pres">
      <dgm:prSet presAssocID="{54EFCCA9-4D39-F745-A4C1-E4F07D712501}" presName="sibTrans" presStyleCnt="0"/>
      <dgm:spPr/>
    </dgm:pt>
    <dgm:pt modelId="{F42EBF2A-4E1D-5A4B-ABC8-6E65FE34D743}" type="pres">
      <dgm:prSet presAssocID="{B1FB7BA1-632E-4E46-8478-BBBCFA12AB21}" presName="node" presStyleLbl="node1" presStyleIdx="2" presStyleCnt="6">
        <dgm:presLayoutVars>
          <dgm:bulletEnabled val="1"/>
        </dgm:presLayoutVars>
      </dgm:prSet>
      <dgm:spPr/>
      <dgm:t>
        <a:bodyPr/>
        <a:lstStyle/>
        <a:p>
          <a:endParaRPr lang="en-US"/>
        </a:p>
      </dgm:t>
    </dgm:pt>
    <dgm:pt modelId="{29D84EE5-0BFE-4A4F-9ADC-888858069C37}" type="pres">
      <dgm:prSet presAssocID="{D6D0ACA4-AE30-3444-BA7D-155E64ED020F}" presName="sibTrans" presStyleCnt="0"/>
      <dgm:spPr/>
    </dgm:pt>
    <dgm:pt modelId="{0531C8F0-4CA0-524A-BB29-E6FB740E756B}" type="pres">
      <dgm:prSet presAssocID="{9CF1B790-DB21-6A4A-A32D-9A035D5176D6}" presName="node" presStyleLbl="node1" presStyleIdx="3" presStyleCnt="6">
        <dgm:presLayoutVars>
          <dgm:bulletEnabled val="1"/>
        </dgm:presLayoutVars>
      </dgm:prSet>
      <dgm:spPr/>
      <dgm:t>
        <a:bodyPr/>
        <a:lstStyle/>
        <a:p>
          <a:endParaRPr lang="en-US"/>
        </a:p>
      </dgm:t>
    </dgm:pt>
    <dgm:pt modelId="{B56E014F-C402-A74F-BF3C-AAB92BC05295}" type="pres">
      <dgm:prSet presAssocID="{6ACB4106-02EA-2647-B24D-F6042D72BD37}" presName="sibTrans" presStyleCnt="0"/>
      <dgm:spPr/>
    </dgm:pt>
    <dgm:pt modelId="{22CEE131-BF4A-3345-B2E1-123C239A5E2E}" type="pres">
      <dgm:prSet presAssocID="{729CD678-0AA0-1444-A43F-479839C57F47}" presName="node" presStyleLbl="node1" presStyleIdx="4" presStyleCnt="6">
        <dgm:presLayoutVars>
          <dgm:bulletEnabled val="1"/>
        </dgm:presLayoutVars>
      </dgm:prSet>
      <dgm:spPr/>
      <dgm:t>
        <a:bodyPr/>
        <a:lstStyle/>
        <a:p>
          <a:endParaRPr lang="en-US"/>
        </a:p>
      </dgm:t>
    </dgm:pt>
    <dgm:pt modelId="{1A58462F-3B20-5647-96A9-F312DC63FAF9}" type="pres">
      <dgm:prSet presAssocID="{C00D670F-E737-2747-BDF4-51536D9A81B0}" presName="sibTrans" presStyleCnt="0"/>
      <dgm:spPr/>
    </dgm:pt>
    <dgm:pt modelId="{2F1A344F-A7E6-8C4B-BCDD-A4371C352E7C}" type="pres">
      <dgm:prSet presAssocID="{335EB150-0424-E843-B92B-9BC4AA99B796}" presName="node" presStyleLbl="node1" presStyleIdx="5" presStyleCnt="6">
        <dgm:presLayoutVars>
          <dgm:bulletEnabled val="1"/>
        </dgm:presLayoutVars>
      </dgm:prSet>
      <dgm:spPr/>
      <dgm:t>
        <a:bodyPr/>
        <a:lstStyle/>
        <a:p>
          <a:endParaRPr lang="en-US"/>
        </a:p>
      </dgm:t>
    </dgm:pt>
  </dgm:ptLst>
  <dgm:cxnLst>
    <dgm:cxn modelId="{84230F68-CB3C-AC44-B73B-641260FF67CA}" srcId="{71CFAD64-C627-6C40-8040-C5D24E984884}" destId="{729CD678-0AA0-1444-A43F-479839C57F47}" srcOrd="4" destOrd="0" parTransId="{6FFF09E8-4EF5-8742-995D-72DFF809F433}" sibTransId="{C00D670F-E737-2747-BDF4-51536D9A81B0}"/>
    <dgm:cxn modelId="{CF425CF1-31AB-724D-A273-0C1FF9BB46F8}" srcId="{71CFAD64-C627-6C40-8040-C5D24E984884}" destId="{B1FB7BA1-632E-4E46-8478-BBBCFA12AB21}" srcOrd="2" destOrd="0" parTransId="{C6500CDC-99D3-714B-BADC-6B50CB0A3CFC}" sibTransId="{D6D0ACA4-AE30-3444-BA7D-155E64ED020F}"/>
    <dgm:cxn modelId="{08257C3D-CEFC-764B-AE88-1D6D15752163}" srcId="{71CFAD64-C627-6C40-8040-C5D24E984884}" destId="{335EB150-0424-E843-B92B-9BC4AA99B796}" srcOrd="5" destOrd="0" parTransId="{D69D9ACB-A5D0-F649-85B3-614140538ED3}" sibTransId="{180A3146-264B-EE41-A896-16330182B405}"/>
    <dgm:cxn modelId="{E8413AF5-33F3-C541-BFC5-948503169DDE}" type="presOf" srcId="{729CD678-0AA0-1444-A43F-479839C57F47}" destId="{22CEE131-BF4A-3345-B2E1-123C239A5E2E}" srcOrd="0" destOrd="0" presId="urn:microsoft.com/office/officeart/2005/8/layout/default#5"/>
    <dgm:cxn modelId="{4871244A-CF2F-7443-AECC-DE051CC69AB5}" type="presOf" srcId="{2806EB28-425B-3E4B-BC2E-B7488861E010}" destId="{52BADD4A-943C-3D4C-9F12-CC4C30587514}" srcOrd="0" destOrd="0" presId="urn:microsoft.com/office/officeart/2005/8/layout/default#5"/>
    <dgm:cxn modelId="{92BD73B3-CD0F-6449-B78C-7E7E957032B0}" type="presOf" srcId="{335EB150-0424-E843-B92B-9BC4AA99B796}" destId="{2F1A344F-A7E6-8C4B-BCDD-A4371C352E7C}" srcOrd="0" destOrd="0" presId="urn:microsoft.com/office/officeart/2005/8/layout/default#5"/>
    <dgm:cxn modelId="{435297BB-19DA-B348-B0C3-C42E584257E2}" type="presOf" srcId="{B1FB7BA1-632E-4E46-8478-BBBCFA12AB21}" destId="{F42EBF2A-4E1D-5A4B-ABC8-6E65FE34D743}" srcOrd="0" destOrd="0" presId="urn:microsoft.com/office/officeart/2005/8/layout/default#5"/>
    <dgm:cxn modelId="{7460E3C6-928B-8943-8EC9-423304ECBEFC}" type="presOf" srcId="{19B6A0FC-E079-2F4B-A641-B8F7829A0C42}" destId="{C19282B6-10D1-7C43-9D60-3E0B1CA3BAED}" srcOrd="0" destOrd="0" presId="urn:microsoft.com/office/officeart/2005/8/layout/default#5"/>
    <dgm:cxn modelId="{F4F462DD-4F2B-A149-BFCE-95B48DAB2015}" srcId="{71CFAD64-C627-6C40-8040-C5D24E984884}" destId="{2806EB28-425B-3E4B-BC2E-B7488861E010}" srcOrd="0" destOrd="0" parTransId="{816525CA-4BA9-484F-A9A0-8C29BB23535A}" sibTransId="{87E63D94-4D79-9846-909A-466CD54C39FB}"/>
    <dgm:cxn modelId="{3DEEED42-FA2C-8347-B161-46818324FF7F}" type="presOf" srcId="{9CF1B790-DB21-6A4A-A32D-9A035D5176D6}" destId="{0531C8F0-4CA0-524A-BB29-E6FB740E756B}" srcOrd="0" destOrd="0" presId="urn:microsoft.com/office/officeart/2005/8/layout/default#5"/>
    <dgm:cxn modelId="{2FA2CE2F-3283-5C4C-A45B-00DFD238C7F0}" srcId="{71CFAD64-C627-6C40-8040-C5D24E984884}" destId="{19B6A0FC-E079-2F4B-A641-B8F7829A0C42}" srcOrd="1" destOrd="0" parTransId="{8FB1BC0F-AA73-A54E-BAD6-E758C161C3C5}" sibTransId="{54EFCCA9-4D39-F745-A4C1-E4F07D712501}"/>
    <dgm:cxn modelId="{3A66A7C2-BB69-5A46-AF31-7F68D90304E3}" type="presOf" srcId="{71CFAD64-C627-6C40-8040-C5D24E984884}" destId="{C889A95B-3B48-BC4C-92FE-F2B186F25F7F}" srcOrd="0" destOrd="0" presId="urn:microsoft.com/office/officeart/2005/8/layout/default#5"/>
    <dgm:cxn modelId="{2CB0FC29-F7C8-554C-ADF3-6D14D4F38EEB}" srcId="{71CFAD64-C627-6C40-8040-C5D24E984884}" destId="{9CF1B790-DB21-6A4A-A32D-9A035D5176D6}" srcOrd="3" destOrd="0" parTransId="{D8261200-899D-D440-ADA4-43064A752755}" sibTransId="{6ACB4106-02EA-2647-B24D-F6042D72BD37}"/>
    <dgm:cxn modelId="{3A50E9EB-CB67-864B-9D80-A01A17209A3F}" type="presParOf" srcId="{C889A95B-3B48-BC4C-92FE-F2B186F25F7F}" destId="{52BADD4A-943C-3D4C-9F12-CC4C30587514}" srcOrd="0" destOrd="0" presId="urn:microsoft.com/office/officeart/2005/8/layout/default#5"/>
    <dgm:cxn modelId="{437B4B0E-9F4F-8B48-B826-B8F3A1C6776E}" type="presParOf" srcId="{C889A95B-3B48-BC4C-92FE-F2B186F25F7F}" destId="{0ABD3A6E-6D94-1C41-BB9F-4D25EF8FD01E}" srcOrd="1" destOrd="0" presId="urn:microsoft.com/office/officeart/2005/8/layout/default#5"/>
    <dgm:cxn modelId="{D78A0BB7-29E0-194A-95F9-A817D4BA072A}" type="presParOf" srcId="{C889A95B-3B48-BC4C-92FE-F2B186F25F7F}" destId="{C19282B6-10D1-7C43-9D60-3E0B1CA3BAED}" srcOrd="2" destOrd="0" presId="urn:microsoft.com/office/officeart/2005/8/layout/default#5"/>
    <dgm:cxn modelId="{0C9C950E-F627-2D44-B1E0-6DFB8ABDD7F3}" type="presParOf" srcId="{C889A95B-3B48-BC4C-92FE-F2B186F25F7F}" destId="{1C31A287-6D5B-FD46-9059-49E435FFEEFC}" srcOrd="3" destOrd="0" presId="urn:microsoft.com/office/officeart/2005/8/layout/default#5"/>
    <dgm:cxn modelId="{BEEDD98E-973B-D54B-9C33-84F0DF572616}" type="presParOf" srcId="{C889A95B-3B48-BC4C-92FE-F2B186F25F7F}" destId="{F42EBF2A-4E1D-5A4B-ABC8-6E65FE34D743}" srcOrd="4" destOrd="0" presId="urn:microsoft.com/office/officeart/2005/8/layout/default#5"/>
    <dgm:cxn modelId="{C68D01D5-13C8-7348-8CE4-BE7021025697}" type="presParOf" srcId="{C889A95B-3B48-BC4C-92FE-F2B186F25F7F}" destId="{29D84EE5-0BFE-4A4F-9ADC-888858069C37}" srcOrd="5" destOrd="0" presId="urn:microsoft.com/office/officeart/2005/8/layout/default#5"/>
    <dgm:cxn modelId="{97F6F7DC-CA3E-0940-90D7-8F04858F1561}" type="presParOf" srcId="{C889A95B-3B48-BC4C-92FE-F2B186F25F7F}" destId="{0531C8F0-4CA0-524A-BB29-E6FB740E756B}" srcOrd="6" destOrd="0" presId="urn:microsoft.com/office/officeart/2005/8/layout/default#5"/>
    <dgm:cxn modelId="{BCB66594-00E1-1D47-A75D-8F666E935B22}" type="presParOf" srcId="{C889A95B-3B48-BC4C-92FE-F2B186F25F7F}" destId="{B56E014F-C402-A74F-BF3C-AAB92BC05295}" srcOrd="7" destOrd="0" presId="urn:microsoft.com/office/officeart/2005/8/layout/default#5"/>
    <dgm:cxn modelId="{41F7FE1B-A9AE-974E-94C2-D0FE2FDDBE19}" type="presParOf" srcId="{C889A95B-3B48-BC4C-92FE-F2B186F25F7F}" destId="{22CEE131-BF4A-3345-B2E1-123C239A5E2E}" srcOrd="8" destOrd="0" presId="urn:microsoft.com/office/officeart/2005/8/layout/default#5"/>
    <dgm:cxn modelId="{5D07CAD8-B1FB-1145-9554-F7657EA884D2}" type="presParOf" srcId="{C889A95B-3B48-BC4C-92FE-F2B186F25F7F}" destId="{1A58462F-3B20-5647-96A9-F312DC63FAF9}" srcOrd="9" destOrd="0" presId="urn:microsoft.com/office/officeart/2005/8/layout/default#5"/>
    <dgm:cxn modelId="{F985B56C-72C8-A141-8A6F-54B827D6CB2D}" type="presParOf" srcId="{C889A95B-3B48-BC4C-92FE-F2B186F25F7F}" destId="{2F1A344F-A7E6-8C4B-BCDD-A4371C352E7C}" srcOrd="10" destOrd="0" presId="urn:microsoft.com/office/officeart/2005/8/layout/defaul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B863B0-A155-C24A-BF05-A273B38BEFB7}" type="doc">
      <dgm:prSet loTypeId="urn:microsoft.com/office/officeart/2005/8/layout/process2" loCatId="" qsTypeId="urn:microsoft.com/office/officeart/2005/8/quickstyle/3D2" qsCatId="3D" csTypeId="urn:microsoft.com/office/officeart/2005/8/colors/accent1_2" csCatId="accent1" phldr="1"/>
      <dgm:spPr/>
    </dgm:pt>
    <dgm:pt modelId="{6D3882B8-0EA5-0F4A-814D-49D40D8048E2}">
      <dgm:prSet phldrT="[Text]"/>
      <dgm:spPr>
        <a:solidFill>
          <a:srgbClr val="1F497D"/>
        </a:solidFill>
      </dgm:spPr>
      <dgm:t>
        <a:bodyPr/>
        <a:lstStyle/>
        <a:p>
          <a:r>
            <a:rPr lang="en-US" dirty="0" smtClean="0"/>
            <a:t>Gather All Applicable Information.</a:t>
          </a:r>
          <a:endParaRPr lang="en-US" dirty="0"/>
        </a:p>
      </dgm:t>
    </dgm:pt>
    <dgm:pt modelId="{6BB24A87-845B-D047-A195-69E8199FEBCA}" type="parTrans" cxnId="{F04B875B-D263-B045-B7AA-20850CEAB806}">
      <dgm:prSet/>
      <dgm:spPr/>
      <dgm:t>
        <a:bodyPr/>
        <a:lstStyle/>
        <a:p>
          <a:endParaRPr lang="en-US"/>
        </a:p>
      </dgm:t>
    </dgm:pt>
    <dgm:pt modelId="{BC950820-5803-E74F-9DBE-29A911A070DD}" type="sibTrans" cxnId="{F04B875B-D263-B045-B7AA-20850CEAB806}">
      <dgm:prSet/>
      <dgm:spPr/>
      <dgm:t>
        <a:bodyPr/>
        <a:lstStyle/>
        <a:p>
          <a:endParaRPr lang="en-US"/>
        </a:p>
      </dgm:t>
    </dgm:pt>
    <dgm:pt modelId="{7409BEC3-7D3F-F843-BA9D-C2E720DE6060}">
      <dgm:prSet phldrT="[Text]"/>
      <dgm:spPr>
        <a:solidFill>
          <a:srgbClr val="1F497D"/>
        </a:solidFill>
      </dgm:spPr>
      <dgm:t>
        <a:bodyPr/>
        <a:lstStyle/>
        <a:p>
          <a:r>
            <a:rPr lang="en-US" dirty="0" smtClean="0"/>
            <a:t>Analyze The Information.</a:t>
          </a:r>
          <a:endParaRPr lang="en-US" dirty="0"/>
        </a:p>
      </dgm:t>
    </dgm:pt>
    <dgm:pt modelId="{B1E7155C-D3D3-F945-9ABA-58735CAC5A3A}" type="parTrans" cxnId="{81C9578D-AD4A-7142-839F-88453DAB2A5E}">
      <dgm:prSet/>
      <dgm:spPr/>
      <dgm:t>
        <a:bodyPr/>
        <a:lstStyle/>
        <a:p>
          <a:endParaRPr lang="en-US"/>
        </a:p>
      </dgm:t>
    </dgm:pt>
    <dgm:pt modelId="{FB2A6C1A-02FE-4241-84A5-ACE27850B1EB}" type="sibTrans" cxnId="{81C9578D-AD4A-7142-839F-88453DAB2A5E}">
      <dgm:prSet/>
      <dgm:spPr/>
      <dgm:t>
        <a:bodyPr/>
        <a:lstStyle/>
        <a:p>
          <a:endParaRPr lang="en-US"/>
        </a:p>
      </dgm:t>
    </dgm:pt>
    <dgm:pt modelId="{B775524F-D321-E94F-9A9C-6C6C7ED209F1}">
      <dgm:prSet phldrT="[Text]"/>
      <dgm:spPr>
        <a:solidFill>
          <a:srgbClr val="1F497D"/>
        </a:solidFill>
      </dgm:spPr>
      <dgm:t>
        <a:bodyPr/>
        <a:lstStyle/>
        <a:p>
          <a:r>
            <a:rPr lang="en-US" dirty="0" smtClean="0"/>
            <a:t>Draw Conclusions From The Information.</a:t>
          </a:r>
          <a:endParaRPr lang="en-US" dirty="0"/>
        </a:p>
      </dgm:t>
    </dgm:pt>
    <dgm:pt modelId="{ECF18E16-F031-0C4F-8940-ECF0D39939F4}" type="parTrans" cxnId="{6673E7BF-7556-D940-97DC-7C402CB21868}">
      <dgm:prSet/>
      <dgm:spPr/>
      <dgm:t>
        <a:bodyPr/>
        <a:lstStyle/>
        <a:p>
          <a:endParaRPr lang="en-US"/>
        </a:p>
      </dgm:t>
    </dgm:pt>
    <dgm:pt modelId="{FA9F837F-B8E3-ED41-BFD2-C7FB78766A29}" type="sibTrans" cxnId="{6673E7BF-7556-D940-97DC-7C402CB21868}">
      <dgm:prSet/>
      <dgm:spPr/>
      <dgm:t>
        <a:bodyPr/>
        <a:lstStyle/>
        <a:p>
          <a:endParaRPr lang="en-US"/>
        </a:p>
      </dgm:t>
    </dgm:pt>
    <dgm:pt modelId="{4ADE6BC7-0903-0C4F-AA4B-0D2BF4480F3E}">
      <dgm:prSet/>
      <dgm:spPr>
        <a:solidFill>
          <a:srgbClr val="1F497D"/>
        </a:solidFill>
      </dgm:spPr>
      <dgm:t>
        <a:bodyPr/>
        <a:lstStyle/>
        <a:p>
          <a:r>
            <a:rPr lang="en-US" dirty="0" smtClean="0"/>
            <a:t>Make Recommendations.</a:t>
          </a:r>
          <a:endParaRPr lang="en-US" dirty="0"/>
        </a:p>
      </dgm:t>
    </dgm:pt>
    <dgm:pt modelId="{52353039-1093-D74B-B60B-49EB6C8A02D5}" type="parTrans" cxnId="{D6C78FBA-3916-D04D-920B-E25F89514146}">
      <dgm:prSet/>
      <dgm:spPr/>
      <dgm:t>
        <a:bodyPr/>
        <a:lstStyle/>
        <a:p>
          <a:endParaRPr lang="en-US"/>
        </a:p>
      </dgm:t>
    </dgm:pt>
    <dgm:pt modelId="{241E0071-2311-7E4F-8335-58990690E3AD}" type="sibTrans" cxnId="{D6C78FBA-3916-D04D-920B-E25F89514146}">
      <dgm:prSet/>
      <dgm:spPr/>
      <dgm:t>
        <a:bodyPr/>
        <a:lstStyle/>
        <a:p>
          <a:endParaRPr lang="en-US"/>
        </a:p>
      </dgm:t>
    </dgm:pt>
    <dgm:pt modelId="{757748DE-9847-2541-9487-D7A15D626275}" type="pres">
      <dgm:prSet presAssocID="{F5B863B0-A155-C24A-BF05-A273B38BEFB7}" presName="linearFlow" presStyleCnt="0">
        <dgm:presLayoutVars>
          <dgm:resizeHandles val="exact"/>
        </dgm:presLayoutVars>
      </dgm:prSet>
      <dgm:spPr/>
    </dgm:pt>
    <dgm:pt modelId="{3F1C8CE8-CF7C-0A44-B9DC-92035000763B}" type="pres">
      <dgm:prSet presAssocID="{6D3882B8-0EA5-0F4A-814D-49D40D8048E2}" presName="node" presStyleLbl="node1" presStyleIdx="0" presStyleCnt="4">
        <dgm:presLayoutVars>
          <dgm:bulletEnabled val="1"/>
        </dgm:presLayoutVars>
      </dgm:prSet>
      <dgm:spPr/>
      <dgm:t>
        <a:bodyPr/>
        <a:lstStyle/>
        <a:p>
          <a:endParaRPr lang="en-US"/>
        </a:p>
      </dgm:t>
    </dgm:pt>
    <dgm:pt modelId="{9C2CD7B5-F256-A649-B9AF-7D7C36589E7D}" type="pres">
      <dgm:prSet presAssocID="{BC950820-5803-E74F-9DBE-29A911A070DD}" presName="sibTrans" presStyleLbl="sibTrans2D1" presStyleIdx="0" presStyleCnt="3"/>
      <dgm:spPr/>
      <dgm:t>
        <a:bodyPr/>
        <a:lstStyle/>
        <a:p>
          <a:endParaRPr lang="en-US"/>
        </a:p>
      </dgm:t>
    </dgm:pt>
    <dgm:pt modelId="{0994CBC3-34DC-154D-8365-70140D06F7C1}" type="pres">
      <dgm:prSet presAssocID="{BC950820-5803-E74F-9DBE-29A911A070DD}" presName="connectorText" presStyleLbl="sibTrans2D1" presStyleIdx="0" presStyleCnt="3"/>
      <dgm:spPr/>
      <dgm:t>
        <a:bodyPr/>
        <a:lstStyle/>
        <a:p>
          <a:endParaRPr lang="en-US"/>
        </a:p>
      </dgm:t>
    </dgm:pt>
    <dgm:pt modelId="{0F8AA271-1D9D-3E4D-B169-BEBB998B751A}" type="pres">
      <dgm:prSet presAssocID="{7409BEC3-7D3F-F843-BA9D-C2E720DE6060}" presName="node" presStyleLbl="node1" presStyleIdx="1" presStyleCnt="4">
        <dgm:presLayoutVars>
          <dgm:bulletEnabled val="1"/>
        </dgm:presLayoutVars>
      </dgm:prSet>
      <dgm:spPr/>
      <dgm:t>
        <a:bodyPr/>
        <a:lstStyle/>
        <a:p>
          <a:endParaRPr lang="en-US"/>
        </a:p>
      </dgm:t>
    </dgm:pt>
    <dgm:pt modelId="{231CD693-B007-0547-8AAA-D6931AC1F6FE}" type="pres">
      <dgm:prSet presAssocID="{FB2A6C1A-02FE-4241-84A5-ACE27850B1EB}" presName="sibTrans" presStyleLbl="sibTrans2D1" presStyleIdx="1" presStyleCnt="3"/>
      <dgm:spPr/>
      <dgm:t>
        <a:bodyPr/>
        <a:lstStyle/>
        <a:p>
          <a:endParaRPr lang="en-US"/>
        </a:p>
      </dgm:t>
    </dgm:pt>
    <dgm:pt modelId="{5F816815-C65C-A64A-B715-DD0B08E440E2}" type="pres">
      <dgm:prSet presAssocID="{FB2A6C1A-02FE-4241-84A5-ACE27850B1EB}" presName="connectorText" presStyleLbl="sibTrans2D1" presStyleIdx="1" presStyleCnt="3"/>
      <dgm:spPr/>
      <dgm:t>
        <a:bodyPr/>
        <a:lstStyle/>
        <a:p>
          <a:endParaRPr lang="en-US"/>
        </a:p>
      </dgm:t>
    </dgm:pt>
    <dgm:pt modelId="{D8CF255A-E4FE-104B-AA88-4083A65B8B96}" type="pres">
      <dgm:prSet presAssocID="{B775524F-D321-E94F-9A9C-6C6C7ED209F1}" presName="node" presStyleLbl="node1" presStyleIdx="2" presStyleCnt="4">
        <dgm:presLayoutVars>
          <dgm:bulletEnabled val="1"/>
        </dgm:presLayoutVars>
      </dgm:prSet>
      <dgm:spPr/>
      <dgm:t>
        <a:bodyPr/>
        <a:lstStyle/>
        <a:p>
          <a:endParaRPr lang="en-US"/>
        </a:p>
      </dgm:t>
    </dgm:pt>
    <dgm:pt modelId="{B11E5473-66EF-874F-BC76-CA757BFF0CE5}" type="pres">
      <dgm:prSet presAssocID="{FA9F837F-B8E3-ED41-BFD2-C7FB78766A29}" presName="sibTrans" presStyleLbl="sibTrans2D1" presStyleIdx="2" presStyleCnt="3"/>
      <dgm:spPr/>
      <dgm:t>
        <a:bodyPr/>
        <a:lstStyle/>
        <a:p>
          <a:endParaRPr lang="en-US"/>
        </a:p>
      </dgm:t>
    </dgm:pt>
    <dgm:pt modelId="{93FBB9C6-0324-7346-AAA9-EA9BB04650CB}" type="pres">
      <dgm:prSet presAssocID="{FA9F837F-B8E3-ED41-BFD2-C7FB78766A29}" presName="connectorText" presStyleLbl="sibTrans2D1" presStyleIdx="2" presStyleCnt="3"/>
      <dgm:spPr/>
      <dgm:t>
        <a:bodyPr/>
        <a:lstStyle/>
        <a:p>
          <a:endParaRPr lang="en-US"/>
        </a:p>
      </dgm:t>
    </dgm:pt>
    <dgm:pt modelId="{9D97D49D-6A4C-3447-B9D5-B21B45A37353}" type="pres">
      <dgm:prSet presAssocID="{4ADE6BC7-0903-0C4F-AA4B-0D2BF4480F3E}" presName="node" presStyleLbl="node1" presStyleIdx="3" presStyleCnt="4">
        <dgm:presLayoutVars>
          <dgm:bulletEnabled val="1"/>
        </dgm:presLayoutVars>
      </dgm:prSet>
      <dgm:spPr/>
      <dgm:t>
        <a:bodyPr/>
        <a:lstStyle/>
        <a:p>
          <a:endParaRPr lang="en-US"/>
        </a:p>
      </dgm:t>
    </dgm:pt>
  </dgm:ptLst>
  <dgm:cxnLst>
    <dgm:cxn modelId="{93C908B6-A3C4-484C-9810-B915711BB726}" type="presOf" srcId="{FA9F837F-B8E3-ED41-BFD2-C7FB78766A29}" destId="{B11E5473-66EF-874F-BC76-CA757BFF0CE5}" srcOrd="0" destOrd="0" presId="urn:microsoft.com/office/officeart/2005/8/layout/process2"/>
    <dgm:cxn modelId="{F1951353-6E19-A245-9026-5CB3B341F490}" type="presOf" srcId="{BC950820-5803-E74F-9DBE-29A911A070DD}" destId="{0994CBC3-34DC-154D-8365-70140D06F7C1}" srcOrd="1" destOrd="0" presId="urn:microsoft.com/office/officeart/2005/8/layout/process2"/>
    <dgm:cxn modelId="{71E58794-3ED1-5D4C-9A6B-9A8F1BD5298A}" type="presOf" srcId="{4ADE6BC7-0903-0C4F-AA4B-0D2BF4480F3E}" destId="{9D97D49D-6A4C-3447-B9D5-B21B45A37353}" srcOrd="0" destOrd="0" presId="urn:microsoft.com/office/officeart/2005/8/layout/process2"/>
    <dgm:cxn modelId="{16BA6840-504D-4A45-962C-D074086C6FA4}" type="presOf" srcId="{F5B863B0-A155-C24A-BF05-A273B38BEFB7}" destId="{757748DE-9847-2541-9487-D7A15D626275}" srcOrd="0" destOrd="0" presId="urn:microsoft.com/office/officeart/2005/8/layout/process2"/>
    <dgm:cxn modelId="{B98246C6-E29E-6E4F-BEA0-C8216030F313}" type="presOf" srcId="{FA9F837F-B8E3-ED41-BFD2-C7FB78766A29}" destId="{93FBB9C6-0324-7346-AAA9-EA9BB04650CB}" srcOrd="1" destOrd="0" presId="urn:microsoft.com/office/officeart/2005/8/layout/process2"/>
    <dgm:cxn modelId="{81C9578D-AD4A-7142-839F-88453DAB2A5E}" srcId="{F5B863B0-A155-C24A-BF05-A273B38BEFB7}" destId="{7409BEC3-7D3F-F843-BA9D-C2E720DE6060}" srcOrd="1" destOrd="0" parTransId="{B1E7155C-D3D3-F945-9ABA-58735CAC5A3A}" sibTransId="{FB2A6C1A-02FE-4241-84A5-ACE27850B1EB}"/>
    <dgm:cxn modelId="{6673E7BF-7556-D940-97DC-7C402CB21868}" srcId="{F5B863B0-A155-C24A-BF05-A273B38BEFB7}" destId="{B775524F-D321-E94F-9A9C-6C6C7ED209F1}" srcOrd="2" destOrd="0" parTransId="{ECF18E16-F031-0C4F-8940-ECF0D39939F4}" sibTransId="{FA9F837F-B8E3-ED41-BFD2-C7FB78766A29}"/>
    <dgm:cxn modelId="{D6C78FBA-3916-D04D-920B-E25F89514146}" srcId="{F5B863B0-A155-C24A-BF05-A273B38BEFB7}" destId="{4ADE6BC7-0903-0C4F-AA4B-0D2BF4480F3E}" srcOrd="3" destOrd="0" parTransId="{52353039-1093-D74B-B60B-49EB6C8A02D5}" sibTransId="{241E0071-2311-7E4F-8335-58990690E3AD}"/>
    <dgm:cxn modelId="{CF72EC54-AC2A-0646-BE7B-59B7C97B850E}" type="presOf" srcId="{7409BEC3-7D3F-F843-BA9D-C2E720DE6060}" destId="{0F8AA271-1D9D-3E4D-B169-BEBB998B751A}" srcOrd="0" destOrd="0" presId="urn:microsoft.com/office/officeart/2005/8/layout/process2"/>
    <dgm:cxn modelId="{9B117766-F938-4043-9AF0-79CA900A20C2}" type="presOf" srcId="{BC950820-5803-E74F-9DBE-29A911A070DD}" destId="{9C2CD7B5-F256-A649-B9AF-7D7C36589E7D}" srcOrd="0" destOrd="0" presId="urn:microsoft.com/office/officeart/2005/8/layout/process2"/>
    <dgm:cxn modelId="{B7DEFAC3-02D6-1B4D-9FBC-ECCC55D8A1A5}" type="presOf" srcId="{FB2A6C1A-02FE-4241-84A5-ACE27850B1EB}" destId="{5F816815-C65C-A64A-B715-DD0B08E440E2}" srcOrd="1" destOrd="0" presId="urn:microsoft.com/office/officeart/2005/8/layout/process2"/>
    <dgm:cxn modelId="{F04B875B-D263-B045-B7AA-20850CEAB806}" srcId="{F5B863B0-A155-C24A-BF05-A273B38BEFB7}" destId="{6D3882B8-0EA5-0F4A-814D-49D40D8048E2}" srcOrd="0" destOrd="0" parTransId="{6BB24A87-845B-D047-A195-69E8199FEBCA}" sibTransId="{BC950820-5803-E74F-9DBE-29A911A070DD}"/>
    <dgm:cxn modelId="{A1F5C0BB-ECD5-6946-8C3C-0771771EA446}" type="presOf" srcId="{B775524F-D321-E94F-9A9C-6C6C7ED209F1}" destId="{D8CF255A-E4FE-104B-AA88-4083A65B8B96}" srcOrd="0" destOrd="0" presId="urn:microsoft.com/office/officeart/2005/8/layout/process2"/>
    <dgm:cxn modelId="{6DE19011-722F-0545-B46F-6A4594A0B70B}" type="presOf" srcId="{FB2A6C1A-02FE-4241-84A5-ACE27850B1EB}" destId="{231CD693-B007-0547-8AAA-D6931AC1F6FE}" srcOrd="0" destOrd="0" presId="urn:microsoft.com/office/officeart/2005/8/layout/process2"/>
    <dgm:cxn modelId="{C297AB33-D9E9-C44A-BA92-5DFC6D92799B}" type="presOf" srcId="{6D3882B8-0EA5-0F4A-814D-49D40D8048E2}" destId="{3F1C8CE8-CF7C-0A44-B9DC-92035000763B}" srcOrd="0" destOrd="0" presId="urn:microsoft.com/office/officeart/2005/8/layout/process2"/>
    <dgm:cxn modelId="{E03BA06E-DC8F-FF4F-97C1-954F746CD694}" type="presParOf" srcId="{757748DE-9847-2541-9487-D7A15D626275}" destId="{3F1C8CE8-CF7C-0A44-B9DC-92035000763B}" srcOrd="0" destOrd="0" presId="urn:microsoft.com/office/officeart/2005/8/layout/process2"/>
    <dgm:cxn modelId="{693AC5CD-E767-8648-B625-C3052BF09D37}" type="presParOf" srcId="{757748DE-9847-2541-9487-D7A15D626275}" destId="{9C2CD7B5-F256-A649-B9AF-7D7C36589E7D}" srcOrd="1" destOrd="0" presId="urn:microsoft.com/office/officeart/2005/8/layout/process2"/>
    <dgm:cxn modelId="{376E22C0-B0B1-8A41-BEFB-4E5FD7628D71}" type="presParOf" srcId="{9C2CD7B5-F256-A649-B9AF-7D7C36589E7D}" destId="{0994CBC3-34DC-154D-8365-70140D06F7C1}" srcOrd="0" destOrd="0" presId="urn:microsoft.com/office/officeart/2005/8/layout/process2"/>
    <dgm:cxn modelId="{A5C26596-E577-2849-B258-20133D7550FD}" type="presParOf" srcId="{757748DE-9847-2541-9487-D7A15D626275}" destId="{0F8AA271-1D9D-3E4D-B169-BEBB998B751A}" srcOrd="2" destOrd="0" presId="urn:microsoft.com/office/officeart/2005/8/layout/process2"/>
    <dgm:cxn modelId="{5C5A4685-28F0-5149-86F3-AFB75D04DFD7}" type="presParOf" srcId="{757748DE-9847-2541-9487-D7A15D626275}" destId="{231CD693-B007-0547-8AAA-D6931AC1F6FE}" srcOrd="3" destOrd="0" presId="urn:microsoft.com/office/officeart/2005/8/layout/process2"/>
    <dgm:cxn modelId="{065BB4A1-56CF-D042-9EFA-0614F811DDF3}" type="presParOf" srcId="{231CD693-B007-0547-8AAA-D6931AC1F6FE}" destId="{5F816815-C65C-A64A-B715-DD0B08E440E2}" srcOrd="0" destOrd="0" presId="urn:microsoft.com/office/officeart/2005/8/layout/process2"/>
    <dgm:cxn modelId="{B4F0DCD0-82FF-7D4E-B598-02271C74D146}" type="presParOf" srcId="{757748DE-9847-2541-9487-D7A15D626275}" destId="{D8CF255A-E4FE-104B-AA88-4083A65B8B96}" srcOrd="4" destOrd="0" presId="urn:microsoft.com/office/officeart/2005/8/layout/process2"/>
    <dgm:cxn modelId="{9EDAB0A3-DA57-F04E-AA81-C8ADCB2FC61D}" type="presParOf" srcId="{757748DE-9847-2541-9487-D7A15D626275}" destId="{B11E5473-66EF-874F-BC76-CA757BFF0CE5}" srcOrd="5" destOrd="0" presId="urn:microsoft.com/office/officeart/2005/8/layout/process2"/>
    <dgm:cxn modelId="{68291A2B-EC25-4042-8651-C6BBF3055C84}" type="presParOf" srcId="{B11E5473-66EF-874F-BC76-CA757BFF0CE5}" destId="{93FBB9C6-0324-7346-AAA9-EA9BB04650CB}" srcOrd="0" destOrd="0" presId="urn:microsoft.com/office/officeart/2005/8/layout/process2"/>
    <dgm:cxn modelId="{A32B2F67-EB9A-5146-8218-F6B1F91E2F60}" type="presParOf" srcId="{757748DE-9847-2541-9487-D7A15D626275}" destId="{9D97D49D-6A4C-3447-B9D5-B21B45A37353}" srcOrd="6"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4FACEC2-EC5C-4B43-B76A-F3BCCB4838B5}"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FCFCFE79-58EC-E743-8D75-3865C2E60EC2}">
      <dgm:prSet phldrT="[Text]" custT="1"/>
      <dgm:spPr/>
      <dgm:t>
        <a:bodyPr/>
        <a:lstStyle/>
        <a:p>
          <a:r>
            <a:rPr lang="en-GB" sz="1800" dirty="0" smtClean="0">
              <a:latin typeface="Arial"/>
              <a:cs typeface="Arial"/>
            </a:rPr>
            <a:t>CCTV footage of the date of the incident is preserved (all cameras).</a:t>
          </a:r>
          <a:endParaRPr lang="en-US" sz="1800" dirty="0">
            <a:latin typeface="Arial"/>
            <a:cs typeface="Arial"/>
          </a:endParaRPr>
        </a:p>
      </dgm:t>
    </dgm:pt>
    <dgm:pt modelId="{D9BEAE95-29C5-8B4A-8998-9B7D16F36579}" type="parTrans" cxnId="{373DF9D4-EDA0-3445-A580-F4A77B3168B4}">
      <dgm:prSet/>
      <dgm:spPr/>
      <dgm:t>
        <a:bodyPr/>
        <a:lstStyle/>
        <a:p>
          <a:endParaRPr lang="en-US"/>
        </a:p>
      </dgm:t>
    </dgm:pt>
    <dgm:pt modelId="{BFBFE621-B175-0142-A35A-6EA84B637443}" type="sibTrans" cxnId="{373DF9D4-EDA0-3445-A580-F4A77B3168B4}">
      <dgm:prSet/>
      <dgm:spPr/>
      <dgm:t>
        <a:bodyPr/>
        <a:lstStyle/>
        <a:p>
          <a:endParaRPr lang="en-US"/>
        </a:p>
      </dgm:t>
    </dgm:pt>
    <dgm:pt modelId="{C56012DB-0FF1-2441-8274-D7571B7119EE}">
      <dgm:prSet phldrT="[Text]" custT="1"/>
      <dgm:spPr/>
      <dgm:t>
        <a:bodyPr/>
        <a:lstStyle/>
        <a:p>
          <a:r>
            <a:rPr lang="en-GB" sz="1800" dirty="0" smtClean="0">
              <a:latin typeface="Arial"/>
              <a:cs typeface="Arial"/>
            </a:rPr>
            <a:t>Incident report is completed on the day / night of the incident containing;</a:t>
          </a:r>
        </a:p>
        <a:p>
          <a:r>
            <a:rPr lang="en-GB" sz="1400" dirty="0" smtClean="0">
              <a:latin typeface="Arial"/>
              <a:cs typeface="Arial"/>
            </a:rPr>
            <a:t>- Time, Date and Location of Incident.</a:t>
          </a:r>
        </a:p>
        <a:p>
          <a:r>
            <a:rPr lang="en-GB" sz="1400" dirty="0" smtClean="0">
              <a:latin typeface="Arial"/>
              <a:cs typeface="Arial"/>
            </a:rPr>
            <a:t>- Exact details of Incident.</a:t>
          </a:r>
        </a:p>
        <a:p>
          <a:r>
            <a:rPr lang="en-GB" sz="1400" dirty="0" smtClean="0">
              <a:latin typeface="Arial"/>
              <a:cs typeface="Arial"/>
            </a:rPr>
            <a:t>- Who was involved?  Employee; Member of Public, Sub Contractor.</a:t>
          </a:r>
        </a:p>
        <a:p>
          <a:r>
            <a:rPr lang="en-GB" sz="1400" dirty="0" smtClean="0">
              <a:latin typeface="Arial"/>
              <a:cs typeface="Arial"/>
            </a:rPr>
            <a:t>- Relevant Details  (I.e. Name, Address, Contact No.).</a:t>
          </a:r>
        </a:p>
        <a:p>
          <a:r>
            <a:rPr lang="en-GB" sz="1400" dirty="0" smtClean="0">
              <a:latin typeface="Arial"/>
              <a:cs typeface="Arial"/>
            </a:rPr>
            <a:t>- Make a sketch or take a photograph of scene.</a:t>
          </a:r>
        </a:p>
        <a:p>
          <a:r>
            <a:rPr lang="en-GB" sz="1400" dirty="0" smtClean="0">
              <a:latin typeface="Arial"/>
              <a:cs typeface="Arial"/>
            </a:rPr>
            <a:t>- Record time missed from Work; Is injured party being paid?</a:t>
          </a:r>
        </a:p>
        <a:p>
          <a:r>
            <a:rPr lang="en-GB" sz="1400" dirty="0" smtClean="0">
              <a:latin typeface="Arial"/>
              <a:cs typeface="Arial"/>
            </a:rPr>
            <a:t>- Get Witness Details (I.e. Name, Address, Contact No.). </a:t>
          </a:r>
        </a:p>
        <a:p>
          <a:r>
            <a:rPr lang="en-GB" sz="1400" dirty="0" smtClean="0">
              <a:latin typeface="Arial"/>
              <a:cs typeface="Arial"/>
            </a:rPr>
            <a:t>- Record Nature of injuries &amp; Whether Ambulance Was Called.</a:t>
          </a:r>
          <a:endParaRPr lang="en-US" sz="1400" dirty="0">
            <a:latin typeface="Arial"/>
            <a:cs typeface="Arial"/>
          </a:endParaRPr>
        </a:p>
      </dgm:t>
    </dgm:pt>
    <dgm:pt modelId="{64F7E06A-487D-084A-A865-0DA4F552B8DA}" type="parTrans" cxnId="{3E808BD1-0BE4-EA43-8141-F6635BE35978}">
      <dgm:prSet/>
      <dgm:spPr/>
      <dgm:t>
        <a:bodyPr/>
        <a:lstStyle/>
        <a:p>
          <a:endParaRPr lang="en-US"/>
        </a:p>
      </dgm:t>
    </dgm:pt>
    <dgm:pt modelId="{EB66416C-A9C6-794D-A374-5FF8FF6F8A93}" type="sibTrans" cxnId="{3E808BD1-0BE4-EA43-8141-F6635BE35978}">
      <dgm:prSet/>
      <dgm:spPr/>
      <dgm:t>
        <a:bodyPr/>
        <a:lstStyle/>
        <a:p>
          <a:endParaRPr lang="en-US"/>
        </a:p>
      </dgm:t>
    </dgm:pt>
    <dgm:pt modelId="{B7A9CF06-EB37-9246-AFCD-7970C50B2153}" type="pres">
      <dgm:prSet presAssocID="{F4FACEC2-EC5C-4B43-B76A-F3BCCB4838B5}" presName="linear" presStyleCnt="0">
        <dgm:presLayoutVars>
          <dgm:animLvl val="lvl"/>
          <dgm:resizeHandles val="exact"/>
        </dgm:presLayoutVars>
      </dgm:prSet>
      <dgm:spPr/>
      <dgm:t>
        <a:bodyPr/>
        <a:lstStyle/>
        <a:p>
          <a:endParaRPr lang="en-US"/>
        </a:p>
      </dgm:t>
    </dgm:pt>
    <dgm:pt modelId="{F501687A-6EBA-0B41-8894-C8B520FBC2B3}" type="pres">
      <dgm:prSet presAssocID="{FCFCFE79-58EC-E743-8D75-3865C2E60EC2}" presName="parentText" presStyleLbl="node1" presStyleIdx="0" presStyleCnt="2" custScaleY="36149">
        <dgm:presLayoutVars>
          <dgm:chMax val="0"/>
          <dgm:bulletEnabled val="1"/>
        </dgm:presLayoutVars>
      </dgm:prSet>
      <dgm:spPr/>
      <dgm:t>
        <a:bodyPr/>
        <a:lstStyle/>
        <a:p>
          <a:endParaRPr lang="en-US"/>
        </a:p>
      </dgm:t>
    </dgm:pt>
    <dgm:pt modelId="{D583BE53-06C8-BB41-B738-43C24C0CA1FD}" type="pres">
      <dgm:prSet presAssocID="{BFBFE621-B175-0142-A35A-6EA84B637443}" presName="spacer" presStyleCnt="0"/>
      <dgm:spPr/>
    </dgm:pt>
    <dgm:pt modelId="{20487FD1-603B-594F-81EB-363B4DD848A9}" type="pres">
      <dgm:prSet presAssocID="{C56012DB-0FF1-2441-8274-D7571B7119EE}" presName="parentText" presStyleLbl="node1" presStyleIdx="1" presStyleCnt="2">
        <dgm:presLayoutVars>
          <dgm:chMax val="0"/>
          <dgm:bulletEnabled val="1"/>
        </dgm:presLayoutVars>
      </dgm:prSet>
      <dgm:spPr/>
      <dgm:t>
        <a:bodyPr/>
        <a:lstStyle/>
        <a:p>
          <a:endParaRPr lang="en-US"/>
        </a:p>
      </dgm:t>
    </dgm:pt>
  </dgm:ptLst>
  <dgm:cxnLst>
    <dgm:cxn modelId="{3E808BD1-0BE4-EA43-8141-F6635BE35978}" srcId="{F4FACEC2-EC5C-4B43-B76A-F3BCCB4838B5}" destId="{C56012DB-0FF1-2441-8274-D7571B7119EE}" srcOrd="1" destOrd="0" parTransId="{64F7E06A-487D-084A-A865-0DA4F552B8DA}" sibTransId="{EB66416C-A9C6-794D-A374-5FF8FF6F8A93}"/>
    <dgm:cxn modelId="{373DF9D4-EDA0-3445-A580-F4A77B3168B4}" srcId="{F4FACEC2-EC5C-4B43-B76A-F3BCCB4838B5}" destId="{FCFCFE79-58EC-E743-8D75-3865C2E60EC2}" srcOrd="0" destOrd="0" parTransId="{D9BEAE95-29C5-8B4A-8998-9B7D16F36579}" sibTransId="{BFBFE621-B175-0142-A35A-6EA84B637443}"/>
    <dgm:cxn modelId="{83028D08-D012-5148-B6E5-57B592AD37CD}" type="presOf" srcId="{C56012DB-0FF1-2441-8274-D7571B7119EE}" destId="{20487FD1-603B-594F-81EB-363B4DD848A9}" srcOrd="0" destOrd="0" presId="urn:microsoft.com/office/officeart/2005/8/layout/vList2"/>
    <dgm:cxn modelId="{D51488E1-36AB-BE4E-9597-520B51457447}" type="presOf" srcId="{FCFCFE79-58EC-E743-8D75-3865C2E60EC2}" destId="{F501687A-6EBA-0B41-8894-C8B520FBC2B3}" srcOrd="0" destOrd="0" presId="urn:microsoft.com/office/officeart/2005/8/layout/vList2"/>
    <dgm:cxn modelId="{7B8F89DF-9587-9A47-A453-E3936917A2C9}" type="presOf" srcId="{F4FACEC2-EC5C-4B43-B76A-F3BCCB4838B5}" destId="{B7A9CF06-EB37-9246-AFCD-7970C50B2153}" srcOrd="0" destOrd="0" presId="urn:microsoft.com/office/officeart/2005/8/layout/vList2"/>
    <dgm:cxn modelId="{8F3500FF-B3E3-9F42-B1F7-338AD22AC745}" type="presParOf" srcId="{B7A9CF06-EB37-9246-AFCD-7970C50B2153}" destId="{F501687A-6EBA-0B41-8894-C8B520FBC2B3}" srcOrd="0" destOrd="0" presId="urn:microsoft.com/office/officeart/2005/8/layout/vList2"/>
    <dgm:cxn modelId="{ACF6A402-9D46-EA4F-A93D-A93323EAA8EC}" type="presParOf" srcId="{B7A9CF06-EB37-9246-AFCD-7970C50B2153}" destId="{D583BE53-06C8-BB41-B738-43C24C0CA1FD}" srcOrd="1" destOrd="0" presId="urn:microsoft.com/office/officeart/2005/8/layout/vList2"/>
    <dgm:cxn modelId="{3E859152-3B58-4749-A236-BFF413F4DA3F}" type="presParOf" srcId="{B7A9CF06-EB37-9246-AFCD-7970C50B2153}" destId="{20487FD1-603B-594F-81EB-363B4DD848A9}"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FACEC2-EC5C-4B43-B76A-F3BCCB4838B5}"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FCFCFE79-58EC-E743-8D75-3865C2E60EC2}">
      <dgm:prSet phldrT="[Text]" custT="1"/>
      <dgm:spPr/>
      <dgm:t>
        <a:bodyPr/>
        <a:lstStyle/>
        <a:p>
          <a:pPr algn="l"/>
          <a:r>
            <a:rPr lang="en-US" sz="1300" dirty="0" smtClean="0"/>
            <a:t>	</a:t>
          </a:r>
          <a:r>
            <a:rPr lang="en-US" sz="1300" dirty="0" smtClean="0">
              <a:latin typeface="Arial"/>
              <a:cs typeface="Arial"/>
            </a:rPr>
            <a:t>-Position of injured party.</a:t>
          </a:r>
        </a:p>
        <a:p>
          <a:pPr algn="l"/>
          <a:r>
            <a:rPr lang="en-US" sz="1300" dirty="0" smtClean="0">
              <a:latin typeface="Arial"/>
              <a:cs typeface="Arial"/>
            </a:rPr>
            <a:t>	-What type of footwear / clothing was the injured party wearing (if incident is slip or fall).</a:t>
          </a:r>
        </a:p>
        <a:p>
          <a:pPr algn="l"/>
          <a:r>
            <a:rPr lang="en-US" sz="1300" dirty="0" smtClean="0">
              <a:latin typeface="Arial"/>
              <a:cs typeface="Arial"/>
            </a:rPr>
            <a:t>	-Equipment being used at time of incident. </a:t>
          </a:r>
        </a:p>
        <a:p>
          <a:pPr algn="l"/>
          <a:r>
            <a:rPr lang="en-US" sz="1300" dirty="0" smtClean="0">
              <a:latin typeface="Arial"/>
              <a:cs typeface="Arial"/>
            </a:rPr>
            <a:t>	-Materials or chemicals being used at time of incident.</a:t>
          </a:r>
        </a:p>
        <a:p>
          <a:pPr algn="l"/>
          <a:r>
            <a:rPr lang="en-US" sz="1300" dirty="0" smtClean="0">
              <a:latin typeface="Arial"/>
              <a:cs typeface="Arial"/>
            </a:rPr>
            <a:t>	-Safety devices in use.</a:t>
          </a:r>
        </a:p>
        <a:p>
          <a:pPr algn="l"/>
          <a:r>
            <a:rPr lang="en-US" sz="1300" dirty="0" smtClean="0">
              <a:latin typeface="Arial"/>
              <a:cs typeface="Arial"/>
            </a:rPr>
            <a:t>	-Position of appropriate security guards.</a:t>
          </a:r>
        </a:p>
        <a:p>
          <a:pPr algn="l"/>
          <a:r>
            <a:rPr lang="en-US" sz="1300" dirty="0" smtClean="0">
              <a:latin typeface="Arial"/>
              <a:cs typeface="Arial"/>
            </a:rPr>
            <a:t>	-Damage to area in vicinity of incident.</a:t>
          </a:r>
        </a:p>
        <a:p>
          <a:pPr algn="l"/>
          <a:r>
            <a:rPr lang="en-US" sz="1300" dirty="0" smtClean="0">
              <a:latin typeface="Arial"/>
              <a:cs typeface="Arial"/>
            </a:rPr>
            <a:t>	-Housekeeping of area.</a:t>
          </a:r>
        </a:p>
        <a:p>
          <a:pPr algn="l"/>
          <a:r>
            <a:rPr lang="en-US" sz="1300" dirty="0" smtClean="0">
              <a:latin typeface="Arial"/>
              <a:cs typeface="Arial"/>
            </a:rPr>
            <a:t>	-Weather conditions.</a:t>
          </a:r>
        </a:p>
        <a:p>
          <a:pPr algn="l"/>
          <a:r>
            <a:rPr lang="en-US" sz="1300" dirty="0" smtClean="0">
              <a:latin typeface="Arial"/>
              <a:cs typeface="Arial"/>
            </a:rPr>
            <a:t>	-Lighting levels.</a:t>
          </a:r>
        </a:p>
        <a:p>
          <a:pPr algn="l"/>
          <a:r>
            <a:rPr lang="en-US" sz="1300" dirty="0" smtClean="0">
              <a:latin typeface="Arial"/>
              <a:cs typeface="Arial"/>
            </a:rPr>
            <a:t>	-Noise levels.</a:t>
          </a:r>
        </a:p>
        <a:p>
          <a:pPr algn="l"/>
          <a:r>
            <a:rPr lang="en-US" sz="1300" dirty="0" smtClean="0">
              <a:latin typeface="Arial"/>
              <a:cs typeface="Arial"/>
            </a:rPr>
            <a:t>	-Records of who was involved in preparation of foodstuffs, e.g. Washing, defrosting and cooking.</a:t>
          </a:r>
        </a:p>
        <a:p>
          <a:pPr algn="l"/>
          <a:r>
            <a:rPr lang="en-US" sz="1300" dirty="0" smtClean="0">
              <a:latin typeface="Arial"/>
              <a:cs typeface="Arial"/>
            </a:rPr>
            <a:t>	-PSA licenses for security staff.</a:t>
          </a:r>
        </a:p>
        <a:p>
          <a:pPr algn="l"/>
          <a:r>
            <a:rPr lang="en-US" sz="1300" dirty="0" smtClean="0">
              <a:latin typeface="Arial"/>
              <a:cs typeface="Arial"/>
            </a:rPr>
            <a:t>	-Weather conditions (NB Access / Egress).</a:t>
          </a:r>
        </a:p>
        <a:p>
          <a:pPr algn="l"/>
          <a:r>
            <a:rPr lang="en-US" sz="1300" dirty="0" smtClean="0">
              <a:latin typeface="Arial"/>
              <a:cs typeface="Arial"/>
            </a:rPr>
            <a:t>	-Occasion that brought claimant to premises.</a:t>
          </a:r>
        </a:p>
        <a:p>
          <a:pPr algn="l"/>
          <a:r>
            <a:rPr lang="en-US" sz="1300" dirty="0" smtClean="0">
              <a:latin typeface="Arial"/>
              <a:cs typeface="Arial"/>
            </a:rPr>
            <a:t>	-Staff Rosters For Day Of Incident.</a:t>
          </a:r>
        </a:p>
        <a:p>
          <a:pPr algn="l"/>
          <a:r>
            <a:rPr lang="en-US" sz="1300" dirty="0" smtClean="0">
              <a:latin typeface="Arial"/>
              <a:cs typeface="Arial"/>
            </a:rPr>
            <a:t>	-All Cleaning &amp; Maintenance Records.</a:t>
          </a:r>
        </a:p>
        <a:p>
          <a:pPr algn="l"/>
          <a:r>
            <a:rPr lang="en-US" sz="1300" dirty="0" smtClean="0">
              <a:latin typeface="Arial"/>
              <a:cs typeface="Arial"/>
            </a:rPr>
            <a:t>	-All Risk Assessments &amp; Method Statements.</a:t>
          </a:r>
        </a:p>
        <a:p>
          <a:pPr algn="l"/>
          <a:r>
            <a:rPr lang="en-US" sz="1300" dirty="0" smtClean="0">
              <a:latin typeface="Arial"/>
              <a:cs typeface="Arial"/>
            </a:rPr>
            <a:t>	-Accident Book.</a:t>
          </a:r>
        </a:p>
        <a:p>
          <a:pPr algn="l"/>
          <a:r>
            <a:rPr lang="en-US" sz="1300" dirty="0" smtClean="0">
              <a:latin typeface="Arial"/>
              <a:cs typeface="Arial"/>
            </a:rPr>
            <a:t>	-All training records.</a:t>
          </a:r>
        </a:p>
        <a:p>
          <a:pPr algn="l"/>
          <a:r>
            <a:rPr lang="en-US" sz="1300" dirty="0" smtClean="0">
              <a:latin typeface="Arial"/>
              <a:cs typeface="Arial"/>
            </a:rPr>
            <a:t>	-Witness Accounts</a:t>
          </a:r>
          <a:endParaRPr lang="en-US" sz="1300" dirty="0">
            <a:latin typeface="Arial"/>
            <a:cs typeface="Arial"/>
          </a:endParaRPr>
        </a:p>
      </dgm:t>
    </dgm:pt>
    <dgm:pt modelId="{D9BEAE95-29C5-8B4A-8998-9B7D16F36579}" type="parTrans" cxnId="{373DF9D4-EDA0-3445-A580-F4A77B3168B4}">
      <dgm:prSet/>
      <dgm:spPr/>
      <dgm:t>
        <a:bodyPr/>
        <a:lstStyle/>
        <a:p>
          <a:endParaRPr lang="en-US"/>
        </a:p>
      </dgm:t>
    </dgm:pt>
    <dgm:pt modelId="{BFBFE621-B175-0142-A35A-6EA84B637443}" type="sibTrans" cxnId="{373DF9D4-EDA0-3445-A580-F4A77B3168B4}">
      <dgm:prSet/>
      <dgm:spPr/>
      <dgm:t>
        <a:bodyPr/>
        <a:lstStyle/>
        <a:p>
          <a:endParaRPr lang="en-US"/>
        </a:p>
      </dgm:t>
    </dgm:pt>
    <dgm:pt modelId="{B7A9CF06-EB37-9246-AFCD-7970C50B2153}" type="pres">
      <dgm:prSet presAssocID="{F4FACEC2-EC5C-4B43-B76A-F3BCCB4838B5}" presName="linear" presStyleCnt="0">
        <dgm:presLayoutVars>
          <dgm:animLvl val="lvl"/>
          <dgm:resizeHandles val="exact"/>
        </dgm:presLayoutVars>
      </dgm:prSet>
      <dgm:spPr/>
      <dgm:t>
        <a:bodyPr/>
        <a:lstStyle/>
        <a:p>
          <a:endParaRPr lang="en-US"/>
        </a:p>
      </dgm:t>
    </dgm:pt>
    <dgm:pt modelId="{F501687A-6EBA-0B41-8894-C8B520FBC2B3}" type="pres">
      <dgm:prSet presAssocID="{FCFCFE79-58EC-E743-8D75-3865C2E60EC2}" presName="parentText" presStyleLbl="node1" presStyleIdx="0" presStyleCnt="1" custScaleY="343964">
        <dgm:presLayoutVars>
          <dgm:chMax val="0"/>
          <dgm:bulletEnabled val="1"/>
        </dgm:presLayoutVars>
      </dgm:prSet>
      <dgm:spPr/>
      <dgm:t>
        <a:bodyPr/>
        <a:lstStyle/>
        <a:p>
          <a:endParaRPr lang="en-US"/>
        </a:p>
      </dgm:t>
    </dgm:pt>
  </dgm:ptLst>
  <dgm:cxnLst>
    <dgm:cxn modelId="{D36902C3-193E-C747-A630-1BF6354BA81A}" type="presOf" srcId="{F4FACEC2-EC5C-4B43-B76A-F3BCCB4838B5}" destId="{B7A9CF06-EB37-9246-AFCD-7970C50B2153}" srcOrd="0" destOrd="0" presId="urn:microsoft.com/office/officeart/2005/8/layout/vList2"/>
    <dgm:cxn modelId="{EB761F95-E7A3-924F-A5FD-A4ABF968CC30}" type="presOf" srcId="{FCFCFE79-58EC-E743-8D75-3865C2E60EC2}" destId="{F501687A-6EBA-0B41-8894-C8B520FBC2B3}" srcOrd="0" destOrd="0" presId="urn:microsoft.com/office/officeart/2005/8/layout/vList2"/>
    <dgm:cxn modelId="{373DF9D4-EDA0-3445-A580-F4A77B3168B4}" srcId="{F4FACEC2-EC5C-4B43-B76A-F3BCCB4838B5}" destId="{FCFCFE79-58EC-E743-8D75-3865C2E60EC2}" srcOrd="0" destOrd="0" parTransId="{D9BEAE95-29C5-8B4A-8998-9B7D16F36579}" sibTransId="{BFBFE621-B175-0142-A35A-6EA84B637443}"/>
    <dgm:cxn modelId="{8FE49675-C76E-C440-BCB6-605BF82FFCCF}" type="presParOf" srcId="{B7A9CF06-EB37-9246-AFCD-7970C50B2153}" destId="{F501687A-6EBA-0B41-8894-C8B520FBC2B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55159-F730-7D4F-9311-BE9467F998C4}" type="doc">
      <dgm:prSet loTypeId="urn:microsoft.com/office/officeart/2005/8/layout/radial5" loCatId="" qsTypeId="urn:microsoft.com/office/officeart/2005/8/quickstyle/3D3" qsCatId="3D" csTypeId="urn:microsoft.com/office/officeart/2005/8/colors/accent1_2" csCatId="accent1" phldr="1"/>
      <dgm:spPr/>
      <dgm:t>
        <a:bodyPr/>
        <a:lstStyle/>
        <a:p>
          <a:endParaRPr lang="en-US"/>
        </a:p>
      </dgm:t>
    </dgm:pt>
    <dgm:pt modelId="{16B19FBB-75D7-E143-B916-2A0007EA5D33}">
      <dgm:prSet phldrT="[Text]" custT="1"/>
      <dgm:spPr>
        <a:solidFill>
          <a:srgbClr val="1F497D"/>
        </a:solidFill>
      </dgm:spPr>
      <dgm:t>
        <a:bodyPr/>
        <a:lstStyle/>
        <a:p>
          <a:r>
            <a:rPr lang="en-US" sz="1600" dirty="0" smtClean="0"/>
            <a:t>Impact Of Net Underwriting Loss.</a:t>
          </a:r>
          <a:endParaRPr lang="en-US" sz="1600" dirty="0"/>
        </a:p>
      </dgm:t>
    </dgm:pt>
    <dgm:pt modelId="{4D0EC45A-C28E-5A41-A7EE-3BC03B8E2E35}" type="parTrans" cxnId="{3FCF391E-9E61-884E-8F20-89722957204A}">
      <dgm:prSet/>
      <dgm:spPr/>
      <dgm:t>
        <a:bodyPr/>
        <a:lstStyle/>
        <a:p>
          <a:endParaRPr lang="en-US"/>
        </a:p>
      </dgm:t>
    </dgm:pt>
    <dgm:pt modelId="{ECE58B76-0AC6-CD43-B59B-DCBBC0509A1C}" type="sibTrans" cxnId="{3FCF391E-9E61-884E-8F20-89722957204A}">
      <dgm:prSet/>
      <dgm:spPr/>
      <dgm:t>
        <a:bodyPr/>
        <a:lstStyle/>
        <a:p>
          <a:endParaRPr lang="en-US"/>
        </a:p>
      </dgm:t>
    </dgm:pt>
    <dgm:pt modelId="{B03BC3A3-E361-5746-B61C-BF9FDED7B8B7}">
      <dgm:prSet phldrT="[Text]" custT="1"/>
      <dgm:spPr>
        <a:solidFill>
          <a:srgbClr val="1F497D"/>
        </a:solidFill>
      </dgm:spPr>
      <dgm:t>
        <a:bodyPr/>
        <a:lstStyle/>
        <a:p>
          <a:r>
            <a:rPr lang="en-US" sz="1600" dirty="0" smtClean="0"/>
            <a:t>Insurers withdraw from the market altogether.</a:t>
          </a:r>
          <a:endParaRPr lang="en-US" sz="1600" dirty="0"/>
        </a:p>
      </dgm:t>
    </dgm:pt>
    <dgm:pt modelId="{D8D9AE18-636A-7444-8CCC-0F5DE23CB7D0}" type="parTrans" cxnId="{1E885D99-1BC7-734B-A20F-201A9BABA09C}">
      <dgm:prSet/>
      <dgm:spPr/>
      <dgm:t>
        <a:bodyPr/>
        <a:lstStyle/>
        <a:p>
          <a:endParaRPr lang="en-US"/>
        </a:p>
      </dgm:t>
    </dgm:pt>
    <dgm:pt modelId="{5CDB2D7F-24BB-104C-B8A1-4B34327ACC51}" type="sibTrans" cxnId="{1E885D99-1BC7-734B-A20F-201A9BABA09C}">
      <dgm:prSet/>
      <dgm:spPr/>
      <dgm:t>
        <a:bodyPr/>
        <a:lstStyle/>
        <a:p>
          <a:endParaRPr lang="en-US"/>
        </a:p>
      </dgm:t>
    </dgm:pt>
    <dgm:pt modelId="{7953A94C-55D7-DF4B-BB31-4B01E165B1CB}">
      <dgm:prSet phldrT="[Text]" custT="1"/>
      <dgm:spPr>
        <a:solidFill>
          <a:srgbClr val="1F497D"/>
        </a:solidFill>
      </dgm:spPr>
      <dgm:t>
        <a:bodyPr/>
        <a:lstStyle/>
        <a:p>
          <a:r>
            <a:rPr lang="en-US" sz="1600" dirty="0" smtClean="0"/>
            <a:t>Difficult to obtain liability cover in an ever changing market. </a:t>
          </a:r>
          <a:endParaRPr lang="en-US" sz="1600" dirty="0"/>
        </a:p>
      </dgm:t>
    </dgm:pt>
    <dgm:pt modelId="{CEA57A56-D128-E446-9BC0-33CD58D9D0CB}" type="parTrans" cxnId="{69EA9C9F-8F0A-7749-AC6F-605983C1E990}">
      <dgm:prSet/>
      <dgm:spPr/>
      <dgm:t>
        <a:bodyPr/>
        <a:lstStyle/>
        <a:p>
          <a:endParaRPr lang="en-US"/>
        </a:p>
      </dgm:t>
    </dgm:pt>
    <dgm:pt modelId="{59D86E03-4999-774C-95BF-8AA892DB11F9}" type="sibTrans" cxnId="{69EA9C9F-8F0A-7749-AC6F-605983C1E990}">
      <dgm:prSet/>
      <dgm:spPr/>
      <dgm:t>
        <a:bodyPr/>
        <a:lstStyle/>
        <a:p>
          <a:endParaRPr lang="en-US"/>
        </a:p>
      </dgm:t>
    </dgm:pt>
    <dgm:pt modelId="{EC0445F5-D877-4342-893B-84A7CFCDAA12}">
      <dgm:prSet phldrT="[Text]" custT="1"/>
      <dgm:spPr>
        <a:solidFill>
          <a:srgbClr val="1F497D"/>
        </a:solidFill>
      </dgm:spPr>
      <dgm:t>
        <a:bodyPr/>
        <a:lstStyle/>
        <a:p>
          <a:r>
            <a:rPr lang="en-US" sz="1600" dirty="0" smtClean="0"/>
            <a:t>Increase in premium for business owners.</a:t>
          </a:r>
          <a:endParaRPr lang="en-US" sz="1600" dirty="0"/>
        </a:p>
      </dgm:t>
    </dgm:pt>
    <dgm:pt modelId="{527C899B-6C9B-A345-A35F-E33CAA093844}" type="parTrans" cxnId="{68E4C582-5EA4-A341-B8D5-6832B8E1FDF8}">
      <dgm:prSet/>
      <dgm:spPr/>
      <dgm:t>
        <a:bodyPr/>
        <a:lstStyle/>
        <a:p>
          <a:endParaRPr lang="en-US"/>
        </a:p>
      </dgm:t>
    </dgm:pt>
    <dgm:pt modelId="{1CCAB181-8CEF-C04D-B38E-B53C99579850}" type="sibTrans" cxnId="{68E4C582-5EA4-A341-B8D5-6832B8E1FDF8}">
      <dgm:prSet/>
      <dgm:spPr/>
      <dgm:t>
        <a:bodyPr/>
        <a:lstStyle/>
        <a:p>
          <a:endParaRPr lang="en-US"/>
        </a:p>
      </dgm:t>
    </dgm:pt>
    <dgm:pt modelId="{ACA6A510-72F5-9B4A-94BE-AC83577C94FF}">
      <dgm:prSet phldrT="[Text]" custT="1"/>
      <dgm:spPr>
        <a:solidFill>
          <a:srgbClr val="1F497D"/>
        </a:solidFill>
      </dgm:spPr>
      <dgm:t>
        <a:bodyPr/>
        <a:lstStyle/>
        <a:p>
          <a:r>
            <a:rPr lang="en-US" sz="1600" dirty="0" smtClean="0"/>
            <a:t>Insurers withdraw offering Liability Insurance in high risk areas.</a:t>
          </a:r>
          <a:endParaRPr lang="en-US" sz="1600" dirty="0"/>
        </a:p>
      </dgm:t>
    </dgm:pt>
    <dgm:pt modelId="{5DFD6D22-3F64-8A4A-A603-81871DCE1206}" type="parTrans" cxnId="{E2AE8C25-DB84-D24A-B6A0-1C71695BEE74}">
      <dgm:prSet/>
      <dgm:spPr/>
      <dgm:t>
        <a:bodyPr/>
        <a:lstStyle/>
        <a:p>
          <a:endParaRPr lang="en-US"/>
        </a:p>
      </dgm:t>
    </dgm:pt>
    <dgm:pt modelId="{BA28F678-FD0A-404D-9BD8-47E00C0FC4D9}" type="sibTrans" cxnId="{E2AE8C25-DB84-D24A-B6A0-1C71695BEE74}">
      <dgm:prSet/>
      <dgm:spPr/>
      <dgm:t>
        <a:bodyPr/>
        <a:lstStyle/>
        <a:p>
          <a:endParaRPr lang="en-US"/>
        </a:p>
      </dgm:t>
    </dgm:pt>
    <dgm:pt modelId="{4A9A1B60-C017-2A43-BA03-7DBB8E2E46C0}" type="pres">
      <dgm:prSet presAssocID="{3EB55159-F730-7D4F-9311-BE9467F998C4}" presName="Name0" presStyleCnt="0">
        <dgm:presLayoutVars>
          <dgm:chMax val="1"/>
          <dgm:dir/>
          <dgm:animLvl val="ctr"/>
          <dgm:resizeHandles val="exact"/>
        </dgm:presLayoutVars>
      </dgm:prSet>
      <dgm:spPr/>
      <dgm:t>
        <a:bodyPr/>
        <a:lstStyle/>
        <a:p>
          <a:endParaRPr lang="en-US"/>
        </a:p>
      </dgm:t>
    </dgm:pt>
    <dgm:pt modelId="{41544E90-387E-9D4B-884D-DC37DF5379F7}" type="pres">
      <dgm:prSet presAssocID="{16B19FBB-75D7-E143-B916-2A0007EA5D33}" presName="centerShape" presStyleLbl="node0" presStyleIdx="0" presStyleCnt="1" custScaleX="152446"/>
      <dgm:spPr/>
      <dgm:t>
        <a:bodyPr/>
        <a:lstStyle/>
        <a:p>
          <a:endParaRPr lang="en-US"/>
        </a:p>
      </dgm:t>
    </dgm:pt>
    <dgm:pt modelId="{8DF733C8-18E8-C84E-83CD-B4F6D8329D31}" type="pres">
      <dgm:prSet presAssocID="{5DFD6D22-3F64-8A4A-A603-81871DCE1206}" presName="parTrans" presStyleLbl="sibTrans2D1" presStyleIdx="0" presStyleCnt="4"/>
      <dgm:spPr/>
      <dgm:t>
        <a:bodyPr/>
        <a:lstStyle/>
        <a:p>
          <a:endParaRPr lang="en-US"/>
        </a:p>
      </dgm:t>
    </dgm:pt>
    <dgm:pt modelId="{9B4E8BE7-932F-1A42-8DF0-99CF33D1EE2A}" type="pres">
      <dgm:prSet presAssocID="{5DFD6D22-3F64-8A4A-A603-81871DCE1206}" presName="connectorText" presStyleLbl="sibTrans2D1" presStyleIdx="0" presStyleCnt="4"/>
      <dgm:spPr/>
      <dgm:t>
        <a:bodyPr/>
        <a:lstStyle/>
        <a:p>
          <a:endParaRPr lang="en-US"/>
        </a:p>
      </dgm:t>
    </dgm:pt>
    <dgm:pt modelId="{81A1562D-14FF-F64E-9299-10243B813855}" type="pres">
      <dgm:prSet presAssocID="{ACA6A510-72F5-9B4A-94BE-AC83577C94FF}" presName="node" presStyleLbl="node1" presStyleIdx="0" presStyleCnt="4" custScaleX="175204">
        <dgm:presLayoutVars>
          <dgm:bulletEnabled val="1"/>
        </dgm:presLayoutVars>
      </dgm:prSet>
      <dgm:spPr/>
      <dgm:t>
        <a:bodyPr/>
        <a:lstStyle/>
        <a:p>
          <a:endParaRPr lang="en-US"/>
        </a:p>
      </dgm:t>
    </dgm:pt>
    <dgm:pt modelId="{3BADCFF1-A624-B042-B89E-DE5F891FE797}" type="pres">
      <dgm:prSet presAssocID="{D8D9AE18-636A-7444-8CCC-0F5DE23CB7D0}" presName="parTrans" presStyleLbl="sibTrans2D1" presStyleIdx="1" presStyleCnt="4"/>
      <dgm:spPr/>
      <dgm:t>
        <a:bodyPr/>
        <a:lstStyle/>
        <a:p>
          <a:endParaRPr lang="en-US"/>
        </a:p>
      </dgm:t>
    </dgm:pt>
    <dgm:pt modelId="{7001CC47-993D-1A40-BAA7-948E7BBE8EC6}" type="pres">
      <dgm:prSet presAssocID="{D8D9AE18-636A-7444-8CCC-0F5DE23CB7D0}" presName="connectorText" presStyleLbl="sibTrans2D1" presStyleIdx="1" presStyleCnt="4"/>
      <dgm:spPr/>
      <dgm:t>
        <a:bodyPr/>
        <a:lstStyle/>
        <a:p>
          <a:endParaRPr lang="en-US"/>
        </a:p>
      </dgm:t>
    </dgm:pt>
    <dgm:pt modelId="{0CC6949F-7C02-0443-A8D2-6E32B1F42D26}" type="pres">
      <dgm:prSet presAssocID="{B03BC3A3-E361-5746-B61C-BF9FDED7B8B7}" presName="node" presStyleLbl="node1" presStyleIdx="1" presStyleCnt="4" custScaleX="158735" custRadScaleRad="128801" custRadScaleInc="1999">
        <dgm:presLayoutVars>
          <dgm:bulletEnabled val="1"/>
        </dgm:presLayoutVars>
      </dgm:prSet>
      <dgm:spPr/>
      <dgm:t>
        <a:bodyPr/>
        <a:lstStyle/>
        <a:p>
          <a:endParaRPr lang="en-US"/>
        </a:p>
      </dgm:t>
    </dgm:pt>
    <dgm:pt modelId="{9818743E-A17D-1F4F-9BFB-C1CD479AF784}" type="pres">
      <dgm:prSet presAssocID="{CEA57A56-D128-E446-9BC0-33CD58D9D0CB}" presName="parTrans" presStyleLbl="sibTrans2D1" presStyleIdx="2" presStyleCnt="4"/>
      <dgm:spPr/>
      <dgm:t>
        <a:bodyPr/>
        <a:lstStyle/>
        <a:p>
          <a:endParaRPr lang="en-US"/>
        </a:p>
      </dgm:t>
    </dgm:pt>
    <dgm:pt modelId="{A25CC0E4-DE04-374D-B39E-F12162289B0A}" type="pres">
      <dgm:prSet presAssocID="{CEA57A56-D128-E446-9BC0-33CD58D9D0CB}" presName="connectorText" presStyleLbl="sibTrans2D1" presStyleIdx="2" presStyleCnt="4"/>
      <dgm:spPr/>
      <dgm:t>
        <a:bodyPr/>
        <a:lstStyle/>
        <a:p>
          <a:endParaRPr lang="en-US"/>
        </a:p>
      </dgm:t>
    </dgm:pt>
    <dgm:pt modelId="{34ECD9C8-6B57-3D47-ABAF-B2A4F5AC2FA6}" type="pres">
      <dgm:prSet presAssocID="{7953A94C-55D7-DF4B-BB31-4B01E165B1CB}" presName="node" presStyleLbl="node1" presStyleIdx="2" presStyleCnt="4" custScaleX="152988">
        <dgm:presLayoutVars>
          <dgm:bulletEnabled val="1"/>
        </dgm:presLayoutVars>
      </dgm:prSet>
      <dgm:spPr/>
      <dgm:t>
        <a:bodyPr/>
        <a:lstStyle/>
        <a:p>
          <a:endParaRPr lang="en-US"/>
        </a:p>
      </dgm:t>
    </dgm:pt>
    <dgm:pt modelId="{D0845A5D-9C68-2748-A0DE-0CAF492C88CD}" type="pres">
      <dgm:prSet presAssocID="{527C899B-6C9B-A345-A35F-E33CAA093844}" presName="parTrans" presStyleLbl="sibTrans2D1" presStyleIdx="3" presStyleCnt="4"/>
      <dgm:spPr/>
      <dgm:t>
        <a:bodyPr/>
        <a:lstStyle/>
        <a:p>
          <a:endParaRPr lang="en-US"/>
        </a:p>
      </dgm:t>
    </dgm:pt>
    <dgm:pt modelId="{894DD62F-8A92-8348-A67B-7DAB2A7D9DBA}" type="pres">
      <dgm:prSet presAssocID="{527C899B-6C9B-A345-A35F-E33CAA093844}" presName="connectorText" presStyleLbl="sibTrans2D1" presStyleIdx="3" presStyleCnt="4"/>
      <dgm:spPr/>
      <dgm:t>
        <a:bodyPr/>
        <a:lstStyle/>
        <a:p>
          <a:endParaRPr lang="en-US"/>
        </a:p>
      </dgm:t>
    </dgm:pt>
    <dgm:pt modelId="{AFC1C069-C14E-644B-8FBB-6E2E0B76AA9A}" type="pres">
      <dgm:prSet presAssocID="{EC0445F5-D877-4342-893B-84A7CFCDAA12}" presName="node" presStyleLbl="node1" presStyleIdx="3" presStyleCnt="4" custScaleX="159592" custRadScaleRad="130953" custRadScaleInc="2716">
        <dgm:presLayoutVars>
          <dgm:bulletEnabled val="1"/>
        </dgm:presLayoutVars>
      </dgm:prSet>
      <dgm:spPr/>
      <dgm:t>
        <a:bodyPr/>
        <a:lstStyle/>
        <a:p>
          <a:endParaRPr lang="en-US"/>
        </a:p>
      </dgm:t>
    </dgm:pt>
  </dgm:ptLst>
  <dgm:cxnLst>
    <dgm:cxn modelId="{643C499E-2433-A34C-96D6-8580B2B7A1A9}" type="presOf" srcId="{CEA57A56-D128-E446-9BC0-33CD58D9D0CB}" destId="{A25CC0E4-DE04-374D-B39E-F12162289B0A}" srcOrd="1" destOrd="0" presId="urn:microsoft.com/office/officeart/2005/8/layout/radial5"/>
    <dgm:cxn modelId="{640F4238-B31F-154A-A127-710628F0FC28}" type="presOf" srcId="{CEA57A56-D128-E446-9BC0-33CD58D9D0CB}" destId="{9818743E-A17D-1F4F-9BFB-C1CD479AF784}" srcOrd="0" destOrd="0" presId="urn:microsoft.com/office/officeart/2005/8/layout/radial5"/>
    <dgm:cxn modelId="{3FCF391E-9E61-884E-8F20-89722957204A}" srcId="{3EB55159-F730-7D4F-9311-BE9467F998C4}" destId="{16B19FBB-75D7-E143-B916-2A0007EA5D33}" srcOrd="0" destOrd="0" parTransId="{4D0EC45A-C28E-5A41-A7EE-3BC03B8E2E35}" sibTransId="{ECE58B76-0AC6-CD43-B59B-DCBBC0509A1C}"/>
    <dgm:cxn modelId="{03A2862E-2768-A140-B12D-71EDE230C1BE}" type="presOf" srcId="{D8D9AE18-636A-7444-8CCC-0F5DE23CB7D0}" destId="{3BADCFF1-A624-B042-B89E-DE5F891FE797}" srcOrd="0" destOrd="0" presId="urn:microsoft.com/office/officeart/2005/8/layout/radial5"/>
    <dgm:cxn modelId="{61280997-3DE6-194A-9CC7-CB651CC5DA20}" type="presOf" srcId="{3EB55159-F730-7D4F-9311-BE9467F998C4}" destId="{4A9A1B60-C017-2A43-BA03-7DBB8E2E46C0}" srcOrd="0" destOrd="0" presId="urn:microsoft.com/office/officeart/2005/8/layout/radial5"/>
    <dgm:cxn modelId="{BFCDA472-1852-BB46-B8E4-9A1C21F973B2}" type="presOf" srcId="{7953A94C-55D7-DF4B-BB31-4B01E165B1CB}" destId="{34ECD9C8-6B57-3D47-ABAF-B2A4F5AC2FA6}" srcOrd="0" destOrd="0" presId="urn:microsoft.com/office/officeart/2005/8/layout/radial5"/>
    <dgm:cxn modelId="{34FF53F2-E04B-0A45-BB22-D197788252DF}" type="presOf" srcId="{527C899B-6C9B-A345-A35F-E33CAA093844}" destId="{894DD62F-8A92-8348-A67B-7DAB2A7D9DBA}" srcOrd="1" destOrd="0" presId="urn:microsoft.com/office/officeart/2005/8/layout/radial5"/>
    <dgm:cxn modelId="{68FB5007-7AF0-6D41-947C-73DCBAC11606}" type="presOf" srcId="{5DFD6D22-3F64-8A4A-A603-81871DCE1206}" destId="{8DF733C8-18E8-C84E-83CD-B4F6D8329D31}" srcOrd="0" destOrd="0" presId="urn:microsoft.com/office/officeart/2005/8/layout/radial5"/>
    <dgm:cxn modelId="{CAB1CB92-84E0-BB4F-8C0E-0C9EE473DA9D}" type="presOf" srcId="{16B19FBB-75D7-E143-B916-2A0007EA5D33}" destId="{41544E90-387E-9D4B-884D-DC37DF5379F7}" srcOrd="0" destOrd="0" presId="urn:microsoft.com/office/officeart/2005/8/layout/radial5"/>
    <dgm:cxn modelId="{870F76BB-BB93-0143-8540-D18FFD1A2ABA}" type="presOf" srcId="{527C899B-6C9B-A345-A35F-E33CAA093844}" destId="{D0845A5D-9C68-2748-A0DE-0CAF492C88CD}" srcOrd="0" destOrd="0" presId="urn:microsoft.com/office/officeart/2005/8/layout/radial5"/>
    <dgm:cxn modelId="{69EA9C9F-8F0A-7749-AC6F-605983C1E990}" srcId="{16B19FBB-75D7-E143-B916-2A0007EA5D33}" destId="{7953A94C-55D7-DF4B-BB31-4B01E165B1CB}" srcOrd="2" destOrd="0" parTransId="{CEA57A56-D128-E446-9BC0-33CD58D9D0CB}" sibTransId="{59D86E03-4999-774C-95BF-8AA892DB11F9}"/>
    <dgm:cxn modelId="{E2AE8C25-DB84-D24A-B6A0-1C71695BEE74}" srcId="{16B19FBB-75D7-E143-B916-2A0007EA5D33}" destId="{ACA6A510-72F5-9B4A-94BE-AC83577C94FF}" srcOrd="0" destOrd="0" parTransId="{5DFD6D22-3F64-8A4A-A603-81871DCE1206}" sibTransId="{BA28F678-FD0A-404D-9BD8-47E00C0FC4D9}"/>
    <dgm:cxn modelId="{F0277417-2BD2-3A46-B6D7-BD1E864590A0}" type="presOf" srcId="{ACA6A510-72F5-9B4A-94BE-AC83577C94FF}" destId="{81A1562D-14FF-F64E-9299-10243B813855}" srcOrd="0" destOrd="0" presId="urn:microsoft.com/office/officeart/2005/8/layout/radial5"/>
    <dgm:cxn modelId="{ABFE6973-93AE-1F41-951A-A82DE857E9BD}" type="presOf" srcId="{B03BC3A3-E361-5746-B61C-BF9FDED7B8B7}" destId="{0CC6949F-7C02-0443-A8D2-6E32B1F42D26}" srcOrd="0" destOrd="0" presId="urn:microsoft.com/office/officeart/2005/8/layout/radial5"/>
    <dgm:cxn modelId="{B75C70E6-A420-E74B-B31C-63BAD4CD25AB}" type="presOf" srcId="{EC0445F5-D877-4342-893B-84A7CFCDAA12}" destId="{AFC1C069-C14E-644B-8FBB-6E2E0B76AA9A}" srcOrd="0" destOrd="0" presId="urn:microsoft.com/office/officeart/2005/8/layout/radial5"/>
    <dgm:cxn modelId="{1E885D99-1BC7-734B-A20F-201A9BABA09C}" srcId="{16B19FBB-75D7-E143-B916-2A0007EA5D33}" destId="{B03BC3A3-E361-5746-B61C-BF9FDED7B8B7}" srcOrd="1" destOrd="0" parTransId="{D8D9AE18-636A-7444-8CCC-0F5DE23CB7D0}" sibTransId="{5CDB2D7F-24BB-104C-B8A1-4B34327ACC51}"/>
    <dgm:cxn modelId="{68E4C582-5EA4-A341-B8D5-6832B8E1FDF8}" srcId="{16B19FBB-75D7-E143-B916-2A0007EA5D33}" destId="{EC0445F5-D877-4342-893B-84A7CFCDAA12}" srcOrd="3" destOrd="0" parTransId="{527C899B-6C9B-A345-A35F-E33CAA093844}" sibTransId="{1CCAB181-8CEF-C04D-B38E-B53C99579850}"/>
    <dgm:cxn modelId="{2B76F7A9-E9C5-2D43-A6FB-3007AAD31497}" type="presOf" srcId="{5DFD6D22-3F64-8A4A-A603-81871DCE1206}" destId="{9B4E8BE7-932F-1A42-8DF0-99CF33D1EE2A}" srcOrd="1" destOrd="0" presId="urn:microsoft.com/office/officeart/2005/8/layout/radial5"/>
    <dgm:cxn modelId="{D28F6EDE-A118-724F-A217-4CABE7EBDC2C}" type="presOf" srcId="{D8D9AE18-636A-7444-8CCC-0F5DE23CB7D0}" destId="{7001CC47-993D-1A40-BAA7-948E7BBE8EC6}" srcOrd="1" destOrd="0" presId="urn:microsoft.com/office/officeart/2005/8/layout/radial5"/>
    <dgm:cxn modelId="{DE5CEA96-6860-DE48-ADA2-95D0FD1CF898}" type="presParOf" srcId="{4A9A1B60-C017-2A43-BA03-7DBB8E2E46C0}" destId="{41544E90-387E-9D4B-884D-DC37DF5379F7}" srcOrd="0" destOrd="0" presId="urn:microsoft.com/office/officeart/2005/8/layout/radial5"/>
    <dgm:cxn modelId="{700DF3F0-1791-1B4F-A087-066CD74D2BC5}" type="presParOf" srcId="{4A9A1B60-C017-2A43-BA03-7DBB8E2E46C0}" destId="{8DF733C8-18E8-C84E-83CD-B4F6D8329D31}" srcOrd="1" destOrd="0" presId="urn:microsoft.com/office/officeart/2005/8/layout/radial5"/>
    <dgm:cxn modelId="{EC96386A-6972-474F-864C-08780086040E}" type="presParOf" srcId="{8DF733C8-18E8-C84E-83CD-B4F6D8329D31}" destId="{9B4E8BE7-932F-1A42-8DF0-99CF33D1EE2A}" srcOrd="0" destOrd="0" presId="urn:microsoft.com/office/officeart/2005/8/layout/radial5"/>
    <dgm:cxn modelId="{CA546101-0C57-1B4A-84C1-1FD6D8A4D623}" type="presParOf" srcId="{4A9A1B60-C017-2A43-BA03-7DBB8E2E46C0}" destId="{81A1562D-14FF-F64E-9299-10243B813855}" srcOrd="2" destOrd="0" presId="urn:microsoft.com/office/officeart/2005/8/layout/radial5"/>
    <dgm:cxn modelId="{ADFA6C3C-2BEA-614F-97D1-6E9F8687F85B}" type="presParOf" srcId="{4A9A1B60-C017-2A43-BA03-7DBB8E2E46C0}" destId="{3BADCFF1-A624-B042-B89E-DE5F891FE797}" srcOrd="3" destOrd="0" presId="urn:microsoft.com/office/officeart/2005/8/layout/radial5"/>
    <dgm:cxn modelId="{F79D63A9-4751-8348-B7D9-268DA2EFAF41}" type="presParOf" srcId="{3BADCFF1-A624-B042-B89E-DE5F891FE797}" destId="{7001CC47-993D-1A40-BAA7-948E7BBE8EC6}" srcOrd="0" destOrd="0" presId="urn:microsoft.com/office/officeart/2005/8/layout/radial5"/>
    <dgm:cxn modelId="{B9AF8996-D245-7D4C-96FE-37109DA157E0}" type="presParOf" srcId="{4A9A1B60-C017-2A43-BA03-7DBB8E2E46C0}" destId="{0CC6949F-7C02-0443-A8D2-6E32B1F42D26}" srcOrd="4" destOrd="0" presId="urn:microsoft.com/office/officeart/2005/8/layout/radial5"/>
    <dgm:cxn modelId="{EE446A25-7429-CB43-9EA9-1BDF5AF68B0D}" type="presParOf" srcId="{4A9A1B60-C017-2A43-BA03-7DBB8E2E46C0}" destId="{9818743E-A17D-1F4F-9BFB-C1CD479AF784}" srcOrd="5" destOrd="0" presId="urn:microsoft.com/office/officeart/2005/8/layout/radial5"/>
    <dgm:cxn modelId="{BD59F8F4-8682-6C4B-AA78-D2F9FAFB8921}" type="presParOf" srcId="{9818743E-A17D-1F4F-9BFB-C1CD479AF784}" destId="{A25CC0E4-DE04-374D-B39E-F12162289B0A}" srcOrd="0" destOrd="0" presId="urn:microsoft.com/office/officeart/2005/8/layout/radial5"/>
    <dgm:cxn modelId="{95757635-1C43-B048-954D-7C82B6FE50DF}" type="presParOf" srcId="{4A9A1B60-C017-2A43-BA03-7DBB8E2E46C0}" destId="{34ECD9C8-6B57-3D47-ABAF-B2A4F5AC2FA6}" srcOrd="6" destOrd="0" presId="urn:microsoft.com/office/officeart/2005/8/layout/radial5"/>
    <dgm:cxn modelId="{1DBE956E-9568-8A48-BFF7-7FDD92DA4D5A}" type="presParOf" srcId="{4A9A1B60-C017-2A43-BA03-7DBB8E2E46C0}" destId="{D0845A5D-9C68-2748-A0DE-0CAF492C88CD}" srcOrd="7" destOrd="0" presId="urn:microsoft.com/office/officeart/2005/8/layout/radial5"/>
    <dgm:cxn modelId="{E0D6CA94-F2D0-8443-9A01-C2B8C4A5B01F}" type="presParOf" srcId="{D0845A5D-9C68-2748-A0DE-0CAF492C88CD}" destId="{894DD62F-8A92-8348-A67B-7DAB2A7D9DBA}" srcOrd="0" destOrd="0" presId="urn:microsoft.com/office/officeart/2005/8/layout/radial5"/>
    <dgm:cxn modelId="{0ACDA26B-3B1D-2C48-AA44-FA650FB6D82F}" type="presParOf" srcId="{4A9A1B60-C017-2A43-BA03-7DBB8E2E46C0}" destId="{AFC1C069-C14E-644B-8FBB-6E2E0B76AA9A}"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95102C-23EA-5D4A-9D4A-F67D5A4F03CD}" type="doc">
      <dgm:prSet loTypeId="urn:microsoft.com/office/officeart/2008/layout/RadialCluster" loCatId="" qsTypeId="urn:microsoft.com/office/officeart/2005/8/quickstyle/3D1" qsCatId="3D" csTypeId="urn:microsoft.com/office/officeart/2005/8/colors/accent1_2" csCatId="accent1" phldr="1"/>
      <dgm:spPr/>
      <dgm:t>
        <a:bodyPr/>
        <a:lstStyle/>
        <a:p>
          <a:endParaRPr lang="en-US"/>
        </a:p>
      </dgm:t>
    </dgm:pt>
    <dgm:pt modelId="{19ECA104-C26D-344F-9DF1-8EB5721B7D00}">
      <dgm:prSet phldrT="[Text]"/>
      <dgm:spPr>
        <a:solidFill>
          <a:srgbClr val="1F497D"/>
        </a:solidFill>
      </dgm:spPr>
      <dgm:t>
        <a:bodyPr/>
        <a:lstStyle/>
        <a:p>
          <a:r>
            <a:rPr lang="en-US" dirty="0" smtClean="0"/>
            <a:t>Counter Measures To Impact Of Loss.</a:t>
          </a:r>
          <a:endParaRPr lang="en-US" dirty="0"/>
        </a:p>
      </dgm:t>
    </dgm:pt>
    <dgm:pt modelId="{8269A805-A005-0B42-8FEB-7DC1D98ACF78}" type="parTrans" cxnId="{D59C87EB-98F8-C44E-8BAB-B148744B1082}">
      <dgm:prSet/>
      <dgm:spPr/>
      <dgm:t>
        <a:bodyPr/>
        <a:lstStyle/>
        <a:p>
          <a:endParaRPr lang="en-US"/>
        </a:p>
      </dgm:t>
    </dgm:pt>
    <dgm:pt modelId="{25CBF0D3-9322-E64F-8725-323401461DFA}" type="sibTrans" cxnId="{D59C87EB-98F8-C44E-8BAB-B148744B1082}">
      <dgm:prSet/>
      <dgm:spPr/>
      <dgm:t>
        <a:bodyPr/>
        <a:lstStyle/>
        <a:p>
          <a:endParaRPr lang="en-US"/>
        </a:p>
      </dgm:t>
    </dgm:pt>
    <dgm:pt modelId="{463ABA26-9240-634C-8E19-8B2600242AD9}">
      <dgm:prSet phldrT="[Text]" custT="1"/>
      <dgm:spPr>
        <a:solidFill>
          <a:srgbClr val="1F497D"/>
        </a:solidFill>
      </dgm:spPr>
      <dgm:t>
        <a:bodyPr/>
        <a:lstStyle/>
        <a:p>
          <a:r>
            <a:rPr lang="en-US" sz="1600" dirty="0" smtClean="0"/>
            <a:t>Better risk management by business owners thereby reducing the number of claims.</a:t>
          </a:r>
          <a:endParaRPr lang="en-US" sz="1600" dirty="0"/>
        </a:p>
      </dgm:t>
    </dgm:pt>
    <dgm:pt modelId="{514655B2-E30E-7A49-8604-59762A45BC30}" type="parTrans" cxnId="{71E058DA-EEB6-6D4B-9325-062A374C3B39}">
      <dgm:prSet/>
      <dgm:spPr/>
      <dgm:t>
        <a:bodyPr/>
        <a:lstStyle/>
        <a:p>
          <a:endParaRPr lang="en-US"/>
        </a:p>
      </dgm:t>
    </dgm:pt>
    <dgm:pt modelId="{D879C3F1-D79D-4443-860E-3C65E782A01D}" type="sibTrans" cxnId="{71E058DA-EEB6-6D4B-9325-062A374C3B39}">
      <dgm:prSet/>
      <dgm:spPr/>
      <dgm:t>
        <a:bodyPr/>
        <a:lstStyle/>
        <a:p>
          <a:endParaRPr lang="en-US"/>
        </a:p>
      </dgm:t>
    </dgm:pt>
    <dgm:pt modelId="{CA1C123B-9BEA-B94B-8E52-794928A7E43E}">
      <dgm:prSet phldrT="[Text]" custT="1"/>
      <dgm:spPr>
        <a:solidFill>
          <a:srgbClr val="1F497D"/>
        </a:solidFill>
      </dgm:spPr>
      <dgm:t>
        <a:bodyPr/>
        <a:lstStyle/>
        <a:p>
          <a:r>
            <a:rPr lang="en-US" sz="1600" dirty="0" smtClean="0"/>
            <a:t>Partner with insurers to provide training in risk awareness and </a:t>
          </a:r>
          <a:r>
            <a:rPr lang="en-US" sz="1600" dirty="0" err="1" smtClean="0"/>
            <a:t>programmes</a:t>
          </a:r>
          <a:r>
            <a:rPr lang="en-US" sz="1600" dirty="0" smtClean="0"/>
            <a:t> to educate their staff in the claims process.</a:t>
          </a:r>
          <a:endParaRPr lang="en-US" sz="1600" dirty="0"/>
        </a:p>
      </dgm:t>
    </dgm:pt>
    <dgm:pt modelId="{6F7279E2-1ACC-DA47-801A-F0E77C0CD3B4}" type="parTrans" cxnId="{CB31C736-0F37-D64F-BECB-8DA0A2516745}">
      <dgm:prSet/>
      <dgm:spPr/>
      <dgm:t>
        <a:bodyPr/>
        <a:lstStyle/>
        <a:p>
          <a:endParaRPr lang="en-US"/>
        </a:p>
      </dgm:t>
    </dgm:pt>
    <dgm:pt modelId="{DBABE7A6-530B-F74D-93B2-AF9231DD084C}" type="sibTrans" cxnId="{CB31C736-0F37-D64F-BECB-8DA0A2516745}">
      <dgm:prSet/>
      <dgm:spPr/>
      <dgm:t>
        <a:bodyPr/>
        <a:lstStyle/>
        <a:p>
          <a:endParaRPr lang="en-US"/>
        </a:p>
      </dgm:t>
    </dgm:pt>
    <dgm:pt modelId="{55C4B659-47BF-4A43-B0C5-73D8A62DA8D5}">
      <dgm:prSet phldrT="[Text]" custT="1"/>
      <dgm:spPr>
        <a:solidFill>
          <a:srgbClr val="1F497D"/>
        </a:solidFill>
      </dgm:spPr>
      <dgm:t>
        <a:bodyPr/>
        <a:lstStyle/>
        <a:p>
          <a:r>
            <a:rPr lang="en-US" sz="1600" dirty="0" smtClean="0"/>
            <a:t>Business owners being more active in claim prevention techniques and ensuring staff buy in to the process.</a:t>
          </a:r>
          <a:endParaRPr lang="en-US" sz="1600" dirty="0"/>
        </a:p>
      </dgm:t>
    </dgm:pt>
    <dgm:pt modelId="{9B77AACE-5C79-C245-A224-ED0BA23BBC9B}" type="parTrans" cxnId="{779C97C2-F594-8141-AFCB-721667FC3865}">
      <dgm:prSet/>
      <dgm:spPr/>
      <dgm:t>
        <a:bodyPr/>
        <a:lstStyle/>
        <a:p>
          <a:endParaRPr lang="en-US"/>
        </a:p>
      </dgm:t>
    </dgm:pt>
    <dgm:pt modelId="{EC33C86B-87F6-C64A-A2C0-F07B98575B62}" type="sibTrans" cxnId="{779C97C2-F594-8141-AFCB-721667FC3865}">
      <dgm:prSet/>
      <dgm:spPr/>
      <dgm:t>
        <a:bodyPr/>
        <a:lstStyle/>
        <a:p>
          <a:endParaRPr lang="en-US"/>
        </a:p>
      </dgm:t>
    </dgm:pt>
    <dgm:pt modelId="{CB700E62-2081-D64F-AED1-F021BB23BA05}" type="pres">
      <dgm:prSet presAssocID="{8C95102C-23EA-5D4A-9D4A-F67D5A4F03CD}" presName="Name0" presStyleCnt="0">
        <dgm:presLayoutVars>
          <dgm:chMax val="1"/>
          <dgm:chPref val="1"/>
          <dgm:dir/>
          <dgm:animOne val="branch"/>
          <dgm:animLvl val="lvl"/>
        </dgm:presLayoutVars>
      </dgm:prSet>
      <dgm:spPr/>
      <dgm:t>
        <a:bodyPr/>
        <a:lstStyle/>
        <a:p>
          <a:endParaRPr lang="en-US"/>
        </a:p>
      </dgm:t>
    </dgm:pt>
    <dgm:pt modelId="{62B05991-A2D8-144D-91F5-0A52D2586E24}" type="pres">
      <dgm:prSet presAssocID="{19ECA104-C26D-344F-9DF1-8EB5721B7D00}" presName="singleCycle" presStyleCnt="0"/>
      <dgm:spPr/>
    </dgm:pt>
    <dgm:pt modelId="{E35638DC-5205-BB45-B14F-3C99880540F9}" type="pres">
      <dgm:prSet presAssocID="{19ECA104-C26D-344F-9DF1-8EB5721B7D00}" presName="singleCenter" presStyleLbl="node1" presStyleIdx="0" presStyleCnt="4">
        <dgm:presLayoutVars>
          <dgm:chMax val="7"/>
          <dgm:chPref val="7"/>
        </dgm:presLayoutVars>
      </dgm:prSet>
      <dgm:spPr/>
      <dgm:t>
        <a:bodyPr/>
        <a:lstStyle/>
        <a:p>
          <a:endParaRPr lang="en-US"/>
        </a:p>
      </dgm:t>
    </dgm:pt>
    <dgm:pt modelId="{4FBCC3CB-EFF7-6048-BCB0-DE91FAE7883C}" type="pres">
      <dgm:prSet presAssocID="{514655B2-E30E-7A49-8604-59762A45BC30}" presName="Name56" presStyleLbl="parChTrans1D2" presStyleIdx="0" presStyleCnt="3"/>
      <dgm:spPr/>
      <dgm:t>
        <a:bodyPr/>
        <a:lstStyle/>
        <a:p>
          <a:endParaRPr lang="en-US"/>
        </a:p>
      </dgm:t>
    </dgm:pt>
    <dgm:pt modelId="{96836FA0-9933-9244-B66F-60BB2EFE0C94}" type="pres">
      <dgm:prSet presAssocID="{463ABA26-9240-634C-8E19-8B2600242AD9}" presName="text0" presStyleLbl="node1" presStyleIdx="1" presStyleCnt="4" custScaleX="246825" custScaleY="150049">
        <dgm:presLayoutVars>
          <dgm:bulletEnabled val="1"/>
        </dgm:presLayoutVars>
      </dgm:prSet>
      <dgm:spPr/>
      <dgm:t>
        <a:bodyPr/>
        <a:lstStyle/>
        <a:p>
          <a:endParaRPr lang="en-US"/>
        </a:p>
      </dgm:t>
    </dgm:pt>
    <dgm:pt modelId="{0AB07654-1243-4A47-B04A-825E3974B65F}" type="pres">
      <dgm:prSet presAssocID="{6F7279E2-1ACC-DA47-801A-F0E77C0CD3B4}" presName="Name56" presStyleLbl="parChTrans1D2" presStyleIdx="1" presStyleCnt="3"/>
      <dgm:spPr/>
      <dgm:t>
        <a:bodyPr/>
        <a:lstStyle/>
        <a:p>
          <a:endParaRPr lang="en-US"/>
        </a:p>
      </dgm:t>
    </dgm:pt>
    <dgm:pt modelId="{6D8D9C3B-DDDD-7A44-938C-954C52DC9804}" type="pres">
      <dgm:prSet presAssocID="{CA1C123B-9BEA-B94B-8E52-794928A7E43E}" presName="text0" presStyleLbl="node1" presStyleIdx="2" presStyleCnt="4" custScaleX="269785" custScaleY="157224" custRadScaleRad="117724" custRadScaleInc="-8111">
        <dgm:presLayoutVars>
          <dgm:bulletEnabled val="1"/>
        </dgm:presLayoutVars>
      </dgm:prSet>
      <dgm:spPr/>
      <dgm:t>
        <a:bodyPr/>
        <a:lstStyle/>
        <a:p>
          <a:endParaRPr lang="en-US"/>
        </a:p>
      </dgm:t>
    </dgm:pt>
    <dgm:pt modelId="{6D04F6DC-F62E-B144-A7FB-4E9A9935708D}" type="pres">
      <dgm:prSet presAssocID="{9B77AACE-5C79-C245-A224-ED0BA23BBC9B}" presName="Name56" presStyleLbl="parChTrans1D2" presStyleIdx="2" presStyleCnt="3"/>
      <dgm:spPr/>
      <dgm:t>
        <a:bodyPr/>
        <a:lstStyle/>
        <a:p>
          <a:endParaRPr lang="en-US"/>
        </a:p>
      </dgm:t>
    </dgm:pt>
    <dgm:pt modelId="{8CA3CBC2-237B-3342-92B9-FFC6F046DA39}" type="pres">
      <dgm:prSet presAssocID="{55C4B659-47BF-4A43-B0C5-73D8A62DA8D5}" presName="text0" presStyleLbl="node1" presStyleIdx="3" presStyleCnt="4" custScaleX="255125" custScaleY="157443" custRadScaleRad="131996" custRadScaleInc="14013">
        <dgm:presLayoutVars>
          <dgm:bulletEnabled val="1"/>
        </dgm:presLayoutVars>
      </dgm:prSet>
      <dgm:spPr/>
      <dgm:t>
        <a:bodyPr/>
        <a:lstStyle/>
        <a:p>
          <a:endParaRPr lang="en-US"/>
        </a:p>
      </dgm:t>
    </dgm:pt>
  </dgm:ptLst>
  <dgm:cxnLst>
    <dgm:cxn modelId="{C94D11C8-D15A-0443-9834-30FC38819046}" type="presOf" srcId="{19ECA104-C26D-344F-9DF1-8EB5721B7D00}" destId="{E35638DC-5205-BB45-B14F-3C99880540F9}" srcOrd="0" destOrd="0" presId="urn:microsoft.com/office/officeart/2008/layout/RadialCluster"/>
    <dgm:cxn modelId="{FF2EC34A-592A-144C-BBA1-2918270ABD9E}" type="presOf" srcId="{55C4B659-47BF-4A43-B0C5-73D8A62DA8D5}" destId="{8CA3CBC2-237B-3342-92B9-FFC6F046DA39}" srcOrd="0" destOrd="0" presId="urn:microsoft.com/office/officeart/2008/layout/RadialCluster"/>
    <dgm:cxn modelId="{C761E9A6-C135-C545-B3FA-5B17F1A9F440}" type="presOf" srcId="{463ABA26-9240-634C-8E19-8B2600242AD9}" destId="{96836FA0-9933-9244-B66F-60BB2EFE0C94}" srcOrd="0" destOrd="0" presId="urn:microsoft.com/office/officeart/2008/layout/RadialCluster"/>
    <dgm:cxn modelId="{71E058DA-EEB6-6D4B-9325-062A374C3B39}" srcId="{19ECA104-C26D-344F-9DF1-8EB5721B7D00}" destId="{463ABA26-9240-634C-8E19-8B2600242AD9}" srcOrd="0" destOrd="0" parTransId="{514655B2-E30E-7A49-8604-59762A45BC30}" sibTransId="{D879C3F1-D79D-4443-860E-3C65E782A01D}"/>
    <dgm:cxn modelId="{B33021D3-F717-3D4D-9F8D-A0AA429ACFC0}" type="presOf" srcId="{514655B2-E30E-7A49-8604-59762A45BC30}" destId="{4FBCC3CB-EFF7-6048-BCB0-DE91FAE7883C}" srcOrd="0" destOrd="0" presId="urn:microsoft.com/office/officeart/2008/layout/RadialCluster"/>
    <dgm:cxn modelId="{DA95A238-E723-1E4B-B2A8-79C71BC08E0E}" type="presOf" srcId="{CA1C123B-9BEA-B94B-8E52-794928A7E43E}" destId="{6D8D9C3B-DDDD-7A44-938C-954C52DC9804}" srcOrd="0" destOrd="0" presId="urn:microsoft.com/office/officeart/2008/layout/RadialCluster"/>
    <dgm:cxn modelId="{CB31C736-0F37-D64F-BECB-8DA0A2516745}" srcId="{19ECA104-C26D-344F-9DF1-8EB5721B7D00}" destId="{CA1C123B-9BEA-B94B-8E52-794928A7E43E}" srcOrd="1" destOrd="0" parTransId="{6F7279E2-1ACC-DA47-801A-F0E77C0CD3B4}" sibTransId="{DBABE7A6-530B-F74D-93B2-AF9231DD084C}"/>
    <dgm:cxn modelId="{63685302-D1F3-4B4E-A91E-BCD6C2B40F40}" type="presOf" srcId="{9B77AACE-5C79-C245-A224-ED0BA23BBC9B}" destId="{6D04F6DC-F62E-B144-A7FB-4E9A9935708D}" srcOrd="0" destOrd="0" presId="urn:microsoft.com/office/officeart/2008/layout/RadialCluster"/>
    <dgm:cxn modelId="{DA45A1B7-EC08-C049-A02A-F5F50FCBAF31}" type="presOf" srcId="{6F7279E2-1ACC-DA47-801A-F0E77C0CD3B4}" destId="{0AB07654-1243-4A47-B04A-825E3974B65F}" srcOrd="0" destOrd="0" presId="urn:microsoft.com/office/officeart/2008/layout/RadialCluster"/>
    <dgm:cxn modelId="{779C97C2-F594-8141-AFCB-721667FC3865}" srcId="{19ECA104-C26D-344F-9DF1-8EB5721B7D00}" destId="{55C4B659-47BF-4A43-B0C5-73D8A62DA8D5}" srcOrd="2" destOrd="0" parTransId="{9B77AACE-5C79-C245-A224-ED0BA23BBC9B}" sibTransId="{EC33C86B-87F6-C64A-A2C0-F07B98575B62}"/>
    <dgm:cxn modelId="{091AA104-C9C7-544B-BAFA-1D70B8616375}" type="presOf" srcId="{8C95102C-23EA-5D4A-9D4A-F67D5A4F03CD}" destId="{CB700E62-2081-D64F-AED1-F021BB23BA05}" srcOrd="0" destOrd="0" presId="urn:microsoft.com/office/officeart/2008/layout/RadialCluster"/>
    <dgm:cxn modelId="{D59C87EB-98F8-C44E-8BAB-B148744B1082}" srcId="{8C95102C-23EA-5D4A-9D4A-F67D5A4F03CD}" destId="{19ECA104-C26D-344F-9DF1-8EB5721B7D00}" srcOrd="0" destOrd="0" parTransId="{8269A805-A005-0B42-8FEB-7DC1D98ACF78}" sibTransId="{25CBF0D3-9322-E64F-8725-323401461DFA}"/>
    <dgm:cxn modelId="{8DA43184-1409-3044-835A-6C1096892BA2}" type="presParOf" srcId="{CB700E62-2081-D64F-AED1-F021BB23BA05}" destId="{62B05991-A2D8-144D-91F5-0A52D2586E24}" srcOrd="0" destOrd="0" presId="urn:microsoft.com/office/officeart/2008/layout/RadialCluster"/>
    <dgm:cxn modelId="{9FF7157B-51C9-524C-97A8-9C30839B5677}" type="presParOf" srcId="{62B05991-A2D8-144D-91F5-0A52D2586E24}" destId="{E35638DC-5205-BB45-B14F-3C99880540F9}" srcOrd="0" destOrd="0" presId="urn:microsoft.com/office/officeart/2008/layout/RadialCluster"/>
    <dgm:cxn modelId="{5D4CA63B-5379-8149-BF88-973322DF0B68}" type="presParOf" srcId="{62B05991-A2D8-144D-91F5-0A52D2586E24}" destId="{4FBCC3CB-EFF7-6048-BCB0-DE91FAE7883C}" srcOrd="1" destOrd="0" presId="urn:microsoft.com/office/officeart/2008/layout/RadialCluster"/>
    <dgm:cxn modelId="{AC5FC1B9-C06C-B24E-88B7-9CC337A029AD}" type="presParOf" srcId="{62B05991-A2D8-144D-91F5-0A52D2586E24}" destId="{96836FA0-9933-9244-B66F-60BB2EFE0C94}" srcOrd="2" destOrd="0" presId="urn:microsoft.com/office/officeart/2008/layout/RadialCluster"/>
    <dgm:cxn modelId="{0587F385-EAD6-F74C-9229-2B00DDB8857E}" type="presParOf" srcId="{62B05991-A2D8-144D-91F5-0A52D2586E24}" destId="{0AB07654-1243-4A47-B04A-825E3974B65F}" srcOrd="3" destOrd="0" presId="urn:microsoft.com/office/officeart/2008/layout/RadialCluster"/>
    <dgm:cxn modelId="{C65EC21A-CE4A-DE47-8D8E-DB00DEA547C4}" type="presParOf" srcId="{62B05991-A2D8-144D-91F5-0A52D2586E24}" destId="{6D8D9C3B-DDDD-7A44-938C-954C52DC9804}" srcOrd="4" destOrd="0" presId="urn:microsoft.com/office/officeart/2008/layout/RadialCluster"/>
    <dgm:cxn modelId="{6E0C344D-ED4D-6A44-9621-EC0796393383}" type="presParOf" srcId="{62B05991-A2D8-144D-91F5-0A52D2586E24}" destId="{6D04F6DC-F62E-B144-A7FB-4E9A9935708D}" srcOrd="5" destOrd="0" presId="urn:microsoft.com/office/officeart/2008/layout/RadialCluster"/>
    <dgm:cxn modelId="{3BF0DD51-181B-7D44-8062-D9732ED7F78F}" type="presParOf" srcId="{62B05991-A2D8-144D-91F5-0A52D2586E24}" destId="{8CA3CBC2-237B-3342-92B9-FFC6F046DA39}"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954B6B-A4A6-B444-8842-BB20752E212E}" type="doc">
      <dgm:prSet loTypeId="urn:microsoft.com/office/officeart/2005/8/layout/default#1" loCatId="" qsTypeId="urn:microsoft.com/office/officeart/2005/8/quickstyle/3D1" qsCatId="3D" csTypeId="urn:microsoft.com/office/officeart/2005/8/colors/accent1_2" csCatId="accent1" phldr="1"/>
      <dgm:spPr/>
      <dgm:t>
        <a:bodyPr/>
        <a:lstStyle/>
        <a:p>
          <a:endParaRPr lang="en-US"/>
        </a:p>
      </dgm:t>
    </dgm:pt>
    <dgm:pt modelId="{3D2558A9-B231-5146-8BF4-975A363AC953}">
      <dgm:prSet phldrT="[Text]"/>
      <dgm:spPr>
        <a:solidFill>
          <a:srgbClr val="1F497D"/>
        </a:solidFill>
      </dgm:spPr>
      <dgm:t>
        <a:bodyPr/>
        <a:lstStyle/>
        <a:p>
          <a:r>
            <a:rPr lang="en-US" dirty="0" smtClean="0"/>
            <a:t>Genuine injury sustained.</a:t>
          </a:r>
          <a:endParaRPr lang="en-US" dirty="0"/>
        </a:p>
      </dgm:t>
    </dgm:pt>
    <dgm:pt modelId="{B1D3ABBE-BC53-044F-A3CA-513614FFC3EF}" type="parTrans" cxnId="{7FDB6587-4F65-4A42-93BF-C876E211EE68}">
      <dgm:prSet/>
      <dgm:spPr/>
      <dgm:t>
        <a:bodyPr/>
        <a:lstStyle/>
        <a:p>
          <a:endParaRPr lang="en-US"/>
        </a:p>
      </dgm:t>
    </dgm:pt>
    <dgm:pt modelId="{830ABE3F-2879-EA43-9A38-890FF9D9CC37}" type="sibTrans" cxnId="{7FDB6587-4F65-4A42-93BF-C876E211EE68}">
      <dgm:prSet/>
      <dgm:spPr/>
      <dgm:t>
        <a:bodyPr/>
        <a:lstStyle/>
        <a:p>
          <a:endParaRPr lang="en-US"/>
        </a:p>
      </dgm:t>
    </dgm:pt>
    <dgm:pt modelId="{D9668995-79B7-E945-95F3-B5D907C248C6}">
      <dgm:prSet phldrT="[Text]"/>
      <dgm:spPr>
        <a:solidFill>
          <a:srgbClr val="1F497D"/>
        </a:solidFill>
      </dgm:spPr>
      <dgm:t>
        <a:bodyPr/>
        <a:lstStyle/>
        <a:p>
          <a:r>
            <a:rPr lang="en-US" dirty="0" smtClean="0"/>
            <a:t>Exaggeration &amp; Fraud.</a:t>
          </a:r>
          <a:endParaRPr lang="en-US" dirty="0"/>
        </a:p>
      </dgm:t>
    </dgm:pt>
    <dgm:pt modelId="{0FDA3BA9-568A-6740-87D1-86E995316716}" type="parTrans" cxnId="{23C0DCEF-82B2-6A43-B3FB-9DA4415CF9F6}">
      <dgm:prSet/>
      <dgm:spPr/>
      <dgm:t>
        <a:bodyPr/>
        <a:lstStyle/>
        <a:p>
          <a:endParaRPr lang="en-US"/>
        </a:p>
      </dgm:t>
    </dgm:pt>
    <dgm:pt modelId="{F1E120FA-7A3A-3748-BA2D-A5B43AEB195E}" type="sibTrans" cxnId="{23C0DCEF-82B2-6A43-B3FB-9DA4415CF9F6}">
      <dgm:prSet/>
      <dgm:spPr/>
      <dgm:t>
        <a:bodyPr/>
        <a:lstStyle/>
        <a:p>
          <a:endParaRPr lang="en-US"/>
        </a:p>
      </dgm:t>
    </dgm:pt>
    <dgm:pt modelId="{0F3965DC-EC04-D34E-AF40-AA74A5B315AB}">
      <dgm:prSet/>
      <dgm:spPr>
        <a:solidFill>
          <a:srgbClr val="1F497D"/>
        </a:solidFill>
      </dgm:spPr>
      <dgm:t>
        <a:bodyPr/>
        <a:lstStyle/>
        <a:p>
          <a:r>
            <a:rPr lang="en-US" dirty="0" smtClean="0"/>
            <a:t>Costs have been incurred (medical / physiotherapy).</a:t>
          </a:r>
        </a:p>
      </dgm:t>
    </dgm:pt>
    <dgm:pt modelId="{DFA321E0-A080-BB48-8FC4-868C47449E9C}" type="parTrans" cxnId="{2E08F1AA-6BDF-5E4A-BB8F-40D15EF24265}">
      <dgm:prSet/>
      <dgm:spPr/>
      <dgm:t>
        <a:bodyPr/>
        <a:lstStyle/>
        <a:p>
          <a:endParaRPr lang="en-US"/>
        </a:p>
      </dgm:t>
    </dgm:pt>
    <dgm:pt modelId="{75B7525D-455F-C04A-B379-FABA13B5E7B0}" type="sibTrans" cxnId="{2E08F1AA-6BDF-5E4A-BB8F-40D15EF24265}">
      <dgm:prSet/>
      <dgm:spPr/>
      <dgm:t>
        <a:bodyPr/>
        <a:lstStyle/>
        <a:p>
          <a:endParaRPr lang="en-US"/>
        </a:p>
      </dgm:t>
    </dgm:pt>
    <dgm:pt modelId="{5BB6BEEF-F6CA-7144-A970-231465F06945}">
      <dgm:prSet/>
      <dgm:spPr>
        <a:solidFill>
          <a:srgbClr val="1F497D"/>
        </a:solidFill>
      </dgm:spPr>
      <dgm:t>
        <a:bodyPr/>
        <a:lstStyle/>
        <a:p>
          <a:r>
            <a:rPr lang="en-US" dirty="0" smtClean="0"/>
            <a:t>Financial pressures (current economic climate).</a:t>
          </a:r>
        </a:p>
      </dgm:t>
    </dgm:pt>
    <dgm:pt modelId="{78D06256-64F5-CF4A-AA23-92839B3D1458}" type="parTrans" cxnId="{2577C539-98B5-FA42-B970-A3F70B3D81FE}">
      <dgm:prSet/>
      <dgm:spPr/>
      <dgm:t>
        <a:bodyPr/>
        <a:lstStyle/>
        <a:p>
          <a:endParaRPr lang="en-US"/>
        </a:p>
      </dgm:t>
    </dgm:pt>
    <dgm:pt modelId="{B667E85B-7160-1D46-B625-13B94D077E96}" type="sibTrans" cxnId="{2577C539-98B5-FA42-B970-A3F70B3D81FE}">
      <dgm:prSet/>
      <dgm:spPr/>
      <dgm:t>
        <a:bodyPr/>
        <a:lstStyle/>
        <a:p>
          <a:endParaRPr lang="en-US"/>
        </a:p>
      </dgm:t>
    </dgm:pt>
    <dgm:pt modelId="{F0244D2E-B17A-2B43-AC4C-431B0B39202B}">
      <dgm:prSet/>
      <dgm:spPr>
        <a:solidFill>
          <a:srgbClr val="1F497D"/>
        </a:solidFill>
      </dgm:spPr>
      <dgm:t>
        <a:bodyPr/>
        <a:lstStyle/>
        <a:p>
          <a:r>
            <a:rPr lang="en-US" dirty="0" smtClean="0"/>
            <a:t>Increased awareness (</a:t>
          </a:r>
          <a:r>
            <a:rPr lang="en-US" dirty="0" err="1" smtClean="0"/>
            <a:t>Injuriesboard.ie</a:t>
          </a:r>
          <a:r>
            <a:rPr lang="en-US" dirty="0" smtClean="0"/>
            <a:t> &amp; advertising)</a:t>
          </a:r>
          <a:endParaRPr lang="en-US" dirty="0"/>
        </a:p>
      </dgm:t>
    </dgm:pt>
    <dgm:pt modelId="{25C25231-49C9-8449-A19F-8D499F39C61B}" type="sibTrans" cxnId="{D8CA66FC-116D-7642-86A6-DACAECCBCB40}">
      <dgm:prSet/>
      <dgm:spPr/>
      <dgm:t>
        <a:bodyPr/>
        <a:lstStyle/>
        <a:p>
          <a:endParaRPr lang="en-US"/>
        </a:p>
      </dgm:t>
    </dgm:pt>
    <dgm:pt modelId="{A6E8439B-81F7-E440-90E6-9CE480465000}" type="parTrans" cxnId="{D8CA66FC-116D-7642-86A6-DACAECCBCB40}">
      <dgm:prSet/>
      <dgm:spPr/>
      <dgm:t>
        <a:bodyPr/>
        <a:lstStyle/>
        <a:p>
          <a:endParaRPr lang="en-US"/>
        </a:p>
      </dgm:t>
    </dgm:pt>
    <dgm:pt modelId="{62EEAB36-712E-8846-A103-2CF0196E4716}">
      <dgm:prSet/>
      <dgm:spPr>
        <a:solidFill>
          <a:srgbClr val="1F497D"/>
        </a:solidFill>
      </dgm:spPr>
      <dgm:t>
        <a:bodyPr/>
        <a:lstStyle/>
        <a:p>
          <a:r>
            <a:rPr lang="en-US" dirty="0" smtClean="0"/>
            <a:t>Peer pressure.</a:t>
          </a:r>
        </a:p>
      </dgm:t>
    </dgm:pt>
    <dgm:pt modelId="{3B54B0F8-4828-424D-8DAE-26F8972627B5}" type="parTrans" cxnId="{2491F260-DD22-C24E-8EA9-3C221D9FC3C0}">
      <dgm:prSet/>
      <dgm:spPr/>
      <dgm:t>
        <a:bodyPr/>
        <a:lstStyle/>
        <a:p>
          <a:endParaRPr lang="en-US"/>
        </a:p>
      </dgm:t>
    </dgm:pt>
    <dgm:pt modelId="{9CE485CB-D6D2-234A-BE14-B5A5EBA27170}" type="sibTrans" cxnId="{2491F260-DD22-C24E-8EA9-3C221D9FC3C0}">
      <dgm:prSet/>
      <dgm:spPr/>
      <dgm:t>
        <a:bodyPr/>
        <a:lstStyle/>
        <a:p>
          <a:endParaRPr lang="en-US"/>
        </a:p>
      </dgm:t>
    </dgm:pt>
    <dgm:pt modelId="{7B621FF9-496B-B242-A715-761A4637B44B}">
      <dgm:prSet/>
      <dgm:spPr>
        <a:solidFill>
          <a:srgbClr val="1F497D"/>
        </a:solidFill>
      </dgm:spPr>
      <dgm:t>
        <a:bodyPr/>
        <a:lstStyle/>
        <a:p>
          <a:r>
            <a:rPr lang="en-US" dirty="0" smtClean="0"/>
            <a:t>Grievance with employer.</a:t>
          </a:r>
        </a:p>
      </dgm:t>
    </dgm:pt>
    <dgm:pt modelId="{8BB929E4-8E6E-8B4A-B1E6-55710709D04B}" type="parTrans" cxnId="{9D2C672F-B8C5-1A4F-92C2-40D99078683A}">
      <dgm:prSet/>
      <dgm:spPr/>
      <dgm:t>
        <a:bodyPr/>
        <a:lstStyle/>
        <a:p>
          <a:endParaRPr lang="en-US"/>
        </a:p>
      </dgm:t>
    </dgm:pt>
    <dgm:pt modelId="{4969123F-B807-DB45-8CBC-9455CBB057C1}" type="sibTrans" cxnId="{9D2C672F-B8C5-1A4F-92C2-40D99078683A}">
      <dgm:prSet/>
      <dgm:spPr/>
      <dgm:t>
        <a:bodyPr/>
        <a:lstStyle/>
        <a:p>
          <a:endParaRPr lang="en-US"/>
        </a:p>
      </dgm:t>
    </dgm:pt>
    <dgm:pt modelId="{642CE45A-5FE0-1C45-AB12-B48C3B75C25B}">
      <dgm:prSet/>
      <dgm:spPr>
        <a:solidFill>
          <a:srgbClr val="1F497D"/>
        </a:solidFill>
      </dgm:spPr>
      <dgm:t>
        <a:bodyPr/>
        <a:lstStyle/>
        <a:p>
          <a:r>
            <a:rPr lang="en-US" dirty="0" smtClean="0"/>
            <a:t>Employee has been laid off.</a:t>
          </a:r>
        </a:p>
      </dgm:t>
    </dgm:pt>
    <dgm:pt modelId="{751B514A-5089-D742-A476-A74F50580943}" type="parTrans" cxnId="{2E6F2464-BEF5-354D-810D-CF95B115A54D}">
      <dgm:prSet/>
      <dgm:spPr/>
      <dgm:t>
        <a:bodyPr/>
        <a:lstStyle/>
        <a:p>
          <a:endParaRPr lang="en-US"/>
        </a:p>
      </dgm:t>
    </dgm:pt>
    <dgm:pt modelId="{CA630DA6-B055-F44B-87CE-74198FCCBF7B}" type="sibTrans" cxnId="{2E6F2464-BEF5-354D-810D-CF95B115A54D}">
      <dgm:prSet/>
      <dgm:spPr/>
      <dgm:t>
        <a:bodyPr/>
        <a:lstStyle/>
        <a:p>
          <a:endParaRPr lang="en-US"/>
        </a:p>
      </dgm:t>
    </dgm:pt>
    <dgm:pt modelId="{98BEFF4D-DB14-9249-9CBF-AF6D2EE0A898}" type="pres">
      <dgm:prSet presAssocID="{7E954B6B-A4A6-B444-8842-BB20752E212E}" presName="diagram" presStyleCnt="0">
        <dgm:presLayoutVars>
          <dgm:dir/>
          <dgm:resizeHandles val="exact"/>
        </dgm:presLayoutVars>
      </dgm:prSet>
      <dgm:spPr/>
      <dgm:t>
        <a:bodyPr/>
        <a:lstStyle/>
        <a:p>
          <a:endParaRPr lang="en-US"/>
        </a:p>
      </dgm:t>
    </dgm:pt>
    <dgm:pt modelId="{77457E3A-DCE0-6945-80BD-DE29867400C6}" type="pres">
      <dgm:prSet presAssocID="{3D2558A9-B231-5146-8BF4-975A363AC953}" presName="node" presStyleLbl="node1" presStyleIdx="0" presStyleCnt="8">
        <dgm:presLayoutVars>
          <dgm:bulletEnabled val="1"/>
        </dgm:presLayoutVars>
      </dgm:prSet>
      <dgm:spPr/>
      <dgm:t>
        <a:bodyPr/>
        <a:lstStyle/>
        <a:p>
          <a:endParaRPr lang="en-US"/>
        </a:p>
      </dgm:t>
    </dgm:pt>
    <dgm:pt modelId="{E4374762-5B3A-A34A-891B-B65A5955120B}" type="pres">
      <dgm:prSet presAssocID="{830ABE3F-2879-EA43-9A38-890FF9D9CC37}" presName="sibTrans" presStyleCnt="0"/>
      <dgm:spPr/>
    </dgm:pt>
    <dgm:pt modelId="{EA05F5D5-B6BA-E74E-87F8-127288E00A25}" type="pres">
      <dgm:prSet presAssocID="{5BB6BEEF-F6CA-7144-A970-231465F06945}" presName="node" presStyleLbl="node1" presStyleIdx="1" presStyleCnt="8">
        <dgm:presLayoutVars>
          <dgm:bulletEnabled val="1"/>
        </dgm:presLayoutVars>
      </dgm:prSet>
      <dgm:spPr/>
      <dgm:t>
        <a:bodyPr/>
        <a:lstStyle/>
        <a:p>
          <a:endParaRPr lang="en-US"/>
        </a:p>
      </dgm:t>
    </dgm:pt>
    <dgm:pt modelId="{E41B48C0-4B4B-4342-AA24-E130DCA77B39}" type="pres">
      <dgm:prSet presAssocID="{B667E85B-7160-1D46-B625-13B94D077E96}" presName="sibTrans" presStyleCnt="0"/>
      <dgm:spPr/>
    </dgm:pt>
    <dgm:pt modelId="{E0C71955-7824-B84B-81BB-CADBBA7779D4}" type="pres">
      <dgm:prSet presAssocID="{0F3965DC-EC04-D34E-AF40-AA74A5B315AB}" presName="node" presStyleLbl="node1" presStyleIdx="2" presStyleCnt="8">
        <dgm:presLayoutVars>
          <dgm:bulletEnabled val="1"/>
        </dgm:presLayoutVars>
      </dgm:prSet>
      <dgm:spPr/>
      <dgm:t>
        <a:bodyPr/>
        <a:lstStyle/>
        <a:p>
          <a:endParaRPr lang="en-US"/>
        </a:p>
      </dgm:t>
    </dgm:pt>
    <dgm:pt modelId="{934D6875-6BA8-5040-887D-839DB66DBECA}" type="pres">
      <dgm:prSet presAssocID="{75B7525D-455F-C04A-B379-FABA13B5E7B0}" presName="sibTrans" presStyleCnt="0"/>
      <dgm:spPr/>
    </dgm:pt>
    <dgm:pt modelId="{C1E97AB0-77DA-BA4B-A193-2D68E9538B65}" type="pres">
      <dgm:prSet presAssocID="{62EEAB36-712E-8846-A103-2CF0196E4716}" presName="node" presStyleLbl="node1" presStyleIdx="3" presStyleCnt="8">
        <dgm:presLayoutVars>
          <dgm:bulletEnabled val="1"/>
        </dgm:presLayoutVars>
      </dgm:prSet>
      <dgm:spPr/>
      <dgm:t>
        <a:bodyPr/>
        <a:lstStyle/>
        <a:p>
          <a:endParaRPr lang="en-US"/>
        </a:p>
      </dgm:t>
    </dgm:pt>
    <dgm:pt modelId="{2B3D9938-1C34-904C-9C9A-1957F96B2419}" type="pres">
      <dgm:prSet presAssocID="{9CE485CB-D6D2-234A-BE14-B5A5EBA27170}" presName="sibTrans" presStyleCnt="0"/>
      <dgm:spPr/>
    </dgm:pt>
    <dgm:pt modelId="{BDA55D54-8C0C-634C-9A36-CEE4367E4D79}" type="pres">
      <dgm:prSet presAssocID="{F0244D2E-B17A-2B43-AC4C-431B0B39202B}" presName="node" presStyleLbl="node1" presStyleIdx="4" presStyleCnt="8">
        <dgm:presLayoutVars>
          <dgm:bulletEnabled val="1"/>
        </dgm:presLayoutVars>
      </dgm:prSet>
      <dgm:spPr/>
      <dgm:t>
        <a:bodyPr/>
        <a:lstStyle/>
        <a:p>
          <a:endParaRPr lang="en-US"/>
        </a:p>
      </dgm:t>
    </dgm:pt>
    <dgm:pt modelId="{A7733353-4890-4B48-99CC-8F79444365B3}" type="pres">
      <dgm:prSet presAssocID="{25C25231-49C9-8449-A19F-8D499F39C61B}" presName="sibTrans" presStyleCnt="0"/>
      <dgm:spPr/>
    </dgm:pt>
    <dgm:pt modelId="{75D4B510-21A9-7542-9E93-9E9A861A9781}" type="pres">
      <dgm:prSet presAssocID="{7B621FF9-496B-B242-A715-761A4637B44B}" presName="node" presStyleLbl="node1" presStyleIdx="5" presStyleCnt="8">
        <dgm:presLayoutVars>
          <dgm:bulletEnabled val="1"/>
        </dgm:presLayoutVars>
      </dgm:prSet>
      <dgm:spPr/>
      <dgm:t>
        <a:bodyPr/>
        <a:lstStyle/>
        <a:p>
          <a:endParaRPr lang="en-US"/>
        </a:p>
      </dgm:t>
    </dgm:pt>
    <dgm:pt modelId="{CA8CA827-CDBA-444C-8726-22E51BD9D465}" type="pres">
      <dgm:prSet presAssocID="{4969123F-B807-DB45-8CBC-9455CBB057C1}" presName="sibTrans" presStyleCnt="0"/>
      <dgm:spPr/>
    </dgm:pt>
    <dgm:pt modelId="{B2B2524A-1146-684A-B45B-12F6AF37F772}" type="pres">
      <dgm:prSet presAssocID="{642CE45A-5FE0-1C45-AB12-B48C3B75C25B}" presName="node" presStyleLbl="node1" presStyleIdx="6" presStyleCnt="8">
        <dgm:presLayoutVars>
          <dgm:bulletEnabled val="1"/>
        </dgm:presLayoutVars>
      </dgm:prSet>
      <dgm:spPr/>
      <dgm:t>
        <a:bodyPr/>
        <a:lstStyle/>
        <a:p>
          <a:endParaRPr lang="en-US"/>
        </a:p>
      </dgm:t>
    </dgm:pt>
    <dgm:pt modelId="{8898A3B3-45F8-5842-953D-B6C8E3D1643E}" type="pres">
      <dgm:prSet presAssocID="{CA630DA6-B055-F44B-87CE-74198FCCBF7B}" presName="sibTrans" presStyleCnt="0"/>
      <dgm:spPr/>
    </dgm:pt>
    <dgm:pt modelId="{3E03F31C-B142-D54C-9D1A-B16CE4B37B5B}" type="pres">
      <dgm:prSet presAssocID="{D9668995-79B7-E945-95F3-B5D907C248C6}" presName="node" presStyleLbl="node1" presStyleIdx="7" presStyleCnt="8">
        <dgm:presLayoutVars>
          <dgm:bulletEnabled val="1"/>
        </dgm:presLayoutVars>
      </dgm:prSet>
      <dgm:spPr/>
      <dgm:t>
        <a:bodyPr/>
        <a:lstStyle/>
        <a:p>
          <a:endParaRPr lang="en-US"/>
        </a:p>
      </dgm:t>
    </dgm:pt>
  </dgm:ptLst>
  <dgm:cxnLst>
    <dgm:cxn modelId="{D8CA66FC-116D-7642-86A6-DACAECCBCB40}" srcId="{7E954B6B-A4A6-B444-8842-BB20752E212E}" destId="{F0244D2E-B17A-2B43-AC4C-431B0B39202B}" srcOrd="4" destOrd="0" parTransId="{A6E8439B-81F7-E440-90E6-9CE480465000}" sibTransId="{25C25231-49C9-8449-A19F-8D499F39C61B}"/>
    <dgm:cxn modelId="{2491F260-DD22-C24E-8EA9-3C221D9FC3C0}" srcId="{7E954B6B-A4A6-B444-8842-BB20752E212E}" destId="{62EEAB36-712E-8846-A103-2CF0196E4716}" srcOrd="3" destOrd="0" parTransId="{3B54B0F8-4828-424D-8DAE-26F8972627B5}" sibTransId="{9CE485CB-D6D2-234A-BE14-B5A5EBA27170}"/>
    <dgm:cxn modelId="{84EAE8D8-A155-BD47-B861-E72E58D83148}" type="presOf" srcId="{0F3965DC-EC04-D34E-AF40-AA74A5B315AB}" destId="{E0C71955-7824-B84B-81BB-CADBBA7779D4}" srcOrd="0" destOrd="0" presId="urn:microsoft.com/office/officeart/2005/8/layout/default#1"/>
    <dgm:cxn modelId="{2577C539-98B5-FA42-B970-A3F70B3D81FE}" srcId="{7E954B6B-A4A6-B444-8842-BB20752E212E}" destId="{5BB6BEEF-F6CA-7144-A970-231465F06945}" srcOrd="1" destOrd="0" parTransId="{78D06256-64F5-CF4A-AA23-92839B3D1458}" sibTransId="{B667E85B-7160-1D46-B625-13B94D077E96}"/>
    <dgm:cxn modelId="{7EED41D1-6086-4B42-972F-73A3E15AD618}" type="presOf" srcId="{642CE45A-5FE0-1C45-AB12-B48C3B75C25B}" destId="{B2B2524A-1146-684A-B45B-12F6AF37F772}" srcOrd="0" destOrd="0" presId="urn:microsoft.com/office/officeart/2005/8/layout/default#1"/>
    <dgm:cxn modelId="{E9180BAA-358F-FE44-97F8-4C40296C53A0}" type="presOf" srcId="{3D2558A9-B231-5146-8BF4-975A363AC953}" destId="{77457E3A-DCE0-6945-80BD-DE29867400C6}" srcOrd="0" destOrd="0" presId="urn:microsoft.com/office/officeart/2005/8/layout/default#1"/>
    <dgm:cxn modelId="{A06E2B7F-6AA5-D641-98E7-AE88FF881EEC}" type="presOf" srcId="{7E954B6B-A4A6-B444-8842-BB20752E212E}" destId="{98BEFF4D-DB14-9249-9CBF-AF6D2EE0A898}" srcOrd="0" destOrd="0" presId="urn:microsoft.com/office/officeart/2005/8/layout/default#1"/>
    <dgm:cxn modelId="{2E08F1AA-6BDF-5E4A-BB8F-40D15EF24265}" srcId="{7E954B6B-A4A6-B444-8842-BB20752E212E}" destId="{0F3965DC-EC04-D34E-AF40-AA74A5B315AB}" srcOrd="2" destOrd="0" parTransId="{DFA321E0-A080-BB48-8FC4-868C47449E9C}" sibTransId="{75B7525D-455F-C04A-B379-FABA13B5E7B0}"/>
    <dgm:cxn modelId="{23C0DCEF-82B2-6A43-B3FB-9DA4415CF9F6}" srcId="{7E954B6B-A4A6-B444-8842-BB20752E212E}" destId="{D9668995-79B7-E945-95F3-B5D907C248C6}" srcOrd="7" destOrd="0" parTransId="{0FDA3BA9-568A-6740-87D1-86E995316716}" sibTransId="{F1E120FA-7A3A-3748-BA2D-A5B43AEB195E}"/>
    <dgm:cxn modelId="{F4FF6C4F-60A4-8340-8411-A82559AEC627}" type="presOf" srcId="{62EEAB36-712E-8846-A103-2CF0196E4716}" destId="{C1E97AB0-77DA-BA4B-A193-2D68E9538B65}" srcOrd="0" destOrd="0" presId="urn:microsoft.com/office/officeart/2005/8/layout/default#1"/>
    <dgm:cxn modelId="{3BAF02D6-7602-DD48-9859-0AF034D60037}" type="presOf" srcId="{7B621FF9-496B-B242-A715-761A4637B44B}" destId="{75D4B510-21A9-7542-9E93-9E9A861A9781}" srcOrd="0" destOrd="0" presId="urn:microsoft.com/office/officeart/2005/8/layout/default#1"/>
    <dgm:cxn modelId="{7FDB6587-4F65-4A42-93BF-C876E211EE68}" srcId="{7E954B6B-A4A6-B444-8842-BB20752E212E}" destId="{3D2558A9-B231-5146-8BF4-975A363AC953}" srcOrd="0" destOrd="0" parTransId="{B1D3ABBE-BC53-044F-A3CA-513614FFC3EF}" sibTransId="{830ABE3F-2879-EA43-9A38-890FF9D9CC37}"/>
    <dgm:cxn modelId="{3EBB7A1C-13C6-E040-84A3-20D555CC88DF}" type="presOf" srcId="{D9668995-79B7-E945-95F3-B5D907C248C6}" destId="{3E03F31C-B142-D54C-9D1A-B16CE4B37B5B}" srcOrd="0" destOrd="0" presId="urn:microsoft.com/office/officeart/2005/8/layout/default#1"/>
    <dgm:cxn modelId="{E28EB7E7-BECE-0049-8566-0AC976A40291}" type="presOf" srcId="{5BB6BEEF-F6CA-7144-A970-231465F06945}" destId="{EA05F5D5-B6BA-E74E-87F8-127288E00A25}" srcOrd="0" destOrd="0" presId="urn:microsoft.com/office/officeart/2005/8/layout/default#1"/>
    <dgm:cxn modelId="{9D2C672F-B8C5-1A4F-92C2-40D99078683A}" srcId="{7E954B6B-A4A6-B444-8842-BB20752E212E}" destId="{7B621FF9-496B-B242-A715-761A4637B44B}" srcOrd="5" destOrd="0" parTransId="{8BB929E4-8E6E-8B4A-B1E6-55710709D04B}" sibTransId="{4969123F-B807-DB45-8CBC-9455CBB057C1}"/>
    <dgm:cxn modelId="{2E6F2464-BEF5-354D-810D-CF95B115A54D}" srcId="{7E954B6B-A4A6-B444-8842-BB20752E212E}" destId="{642CE45A-5FE0-1C45-AB12-B48C3B75C25B}" srcOrd="6" destOrd="0" parTransId="{751B514A-5089-D742-A476-A74F50580943}" sibTransId="{CA630DA6-B055-F44B-87CE-74198FCCBF7B}"/>
    <dgm:cxn modelId="{9214CB46-E77D-B24C-B58B-E32932B31BAC}" type="presOf" srcId="{F0244D2E-B17A-2B43-AC4C-431B0B39202B}" destId="{BDA55D54-8C0C-634C-9A36-CEE4367E4D79}" srcOrd="0" destOrd="0" presId="urn:microsoft.com/office/officeart/2005/8/layout/default#1"/>
    <dgm:cxn modelId="{81179785-0F2C-AE43-8B4D-85834E334F63}" type="presParOf" srcId="{98BEFF4D-DB14-9249-9CBF-AF6D2EE0A898}" destId="{77457E3A-DCE0-6945-80BD-DE29867400C6}" srcOrd="0" destOrd="0" presId="urn:microsoft.com/office/officeart/2005/8/layout/default#1"/>
    <dgm:cxn modelId="{666CFB2F-4DB6-C945-9938-6E9FE3F6D63F}" type="presParOf" srcId="{98BEFF4D-DB14-9249-9CBF-AF6D2EE0A898}" destId="{E4374762-5B3A-A34A-891B-B65A5955120B}" srcOrd="1" destOrd="0" presId="urn:microsoft.com/office/officeart/2005/8/layout/default#1"/>
    <dgm:cxn modelId="{29F4822F-3714-094C-8519-305DFD113732}" type="presParOf" srcId="{98BEFF4D-DB14-9249-9CBF-AF6D2EE0A898}" destId="{EA05F5D5-B6BA-E74E-87F8-127288E00A25}" srcOrd="2" destOrd="0" presId="urn:microsoft.com/office/officeart/2005/8/layout/default#1"/>
    <dgm:cxn modelId="{60972855-0799-834A-B28C-BE0414B768B8}" type="presParOf" srcId="{98BEFF4D-DB14-9249-9CBF-AF6D2EE0A898}" destId="{E41B48C0-4B4B-4342-AA24-E130DCA77B39}" srcOrd="3" destOrd="0" presId="urn:microsoft.com/office/officeart/2005/8/layout/default#1"/>
    <dgm:cxn modelId="{145E08AA-3411-3749-A3C7-970B69DBE4FF}" type="presParOf" srcId="{98BEFF4D-DB14-9249-9CBF-AF6D2EE0A898}" destId="{E0C71955-7824-B84B-81BB-CADBBA7779D4}" srcOrd="4" destOrd="0" presId="urn:microsoft.com/office/officeart/2005/8/layout/default#1"/>
    <dgm:cxn modelId="{45B66037-51D9-3F4E-ACFB-A65A8D9ADB95}" type="presParOf" srcId="{98BEFF4D-DB14-9249-9CBF-AF6D2EE0A898}" destId="{934D6875-6BA8-5040-887D-839DB66DBECA}" srcOrd="5" destOrd="0" presId="urn:microsoft.com/office/officeart/2005/8/layout/default#1"/>
    <dgm:cxn modelId="{0BECE4CB-EEBC-7546-A91E-7B6685CBFA92}" type="presParOf" srcId="{98BEFF4D-DB14-9249-9CBF-AF6D2EE0A898}" destId="{C1E97AB0-77DA-BA4B-A193-2D68E9538B65}" srcOrd="6" destOrd="0" presId="urn:microsoft.com/office/officeart/2005/8/layout/default#1"/>
    <dgm:cxn modelId="{A515B758-B275-914C-8D54-210B08CBB364}" type="presParOf" srcId="{98BEFF4D-DB14-9249-9CBF-AF6D2EE0A898}" destId="{2B3D9938-1C34-904C-9C9A-1957F96B2419}" srcOrd="7" destOrd="0" presId="urn:microsoft.com/office/officeart/2005/8/layout/default#1"/>
    <dgm:cxn modelId="{88C7F9E7-B1EA-4C4F-8301-3BDB4FBD2C1B}" type="presParOf" srcId="{98BEFF4D-DB14-9249-9CBF-AF6D2EE0A898}" destId="{BDA55D54-8C0C-634C-9A36-CEE4367E4D79}" srcOrd="8" destOrd="0" presId="urn:microsoft.com/office/officeart/2005/8/layout/default#1"/>
    <dgm:cxn modelId="{1BAAC910-D4FC-0F43-AC2B-55EE44DB2731}" type="presParOf" srcId="{98BEFF4D-DB14-9249-9CBF-AF6D2EE0A898}" destId="{A7733353-4890-4B48-99CC-8F79444365B3}" srcOrd="9" destOrd="0" presId="urn:microsoft.com/office/officeart/2005/8/layout/default#1"/>
    <dgm:cxn modelId="{2E6BCE51-9CA4-B840-9E2A-2428B86B7DE0}" type="presParOf" srcId="{98BEFF4D-DB14-9249-9CBF-AF6D2EE0A898}" destId="{75D4B510-21A9-7542-9E93-9E9A861A9781}" srcOrd="10" destOrd="0" presId="urn:microsoft.com/office/officeart/2005/8/layout/default#1"/>
    <dgm:cxn modelId="{23A33C95-0294-C042-B652-EF50E613779E}" type="presParOf" srcId="{98BEFF4D-DB14-9249-9CBF-AF6D2EE0A898}" destId="{CA8CA827-CDBA-444C-8726-22E51BD9D465}" srcOrd="11" destOrd="0" presId="urn:microsoft.com/office/officeart/2005/8/layout/default#1"/>
    <dgm:cxn modelId="{C3DAAB6D-08A9-434B-BF86-44E20A0A086D}" type="presParOf" srcId="{98BEFF4D-DB14-9249-9CBF-AF6D2EE0A898}" destId="{B2B2524A-1146-684A-B45B-12F6AF37F772}" srcOrd="12" destOrd="0" presId="urn:microsoft.com/office/officeart/2005/8/layout/default#1"/>
    <dgm:cxn modelId="{A560C834-8B74-4D4D-9074-F371534A1124}" type="presParOf" srcId="{98BEFF4D-DB14-9249-9CBF-AF6D2EE0A898}" destId="{8898A3B3-45F8-5842-953D-B6C8E3D1643E}" srcOrd="13" destOrd="0" presId="urn:microsoft.com/office/officeart/2005/8/layout/default#1"/>
    <dgm:cxn modelId="{BD43CF00-4E84-CC40-A68F-0B912C2CF09B}" type="presParOf" srcId="{98BEFF4D-DB14-9249-9CBF-AF6D2EE0A898}" destId="{3E03F31C-B142-D54C-9D1A-B16CE4B37B5B}" srcOrd="1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954B6B-A4A6-B444-8842-BB20752E212E}" type="doc">
      <dgm:prSet loTypeId="urn:microsoft.com/office/officeart/2005/8/layout/default#2" loCatId="" qsTypeId="urn:microsoft.com/office/officeart/2005/8/quickstyle/3D1" qsCatId="3D" csTypeId="urn:microsoft.com/office/officeart/2005/8/colors/accent1_2" csCatId="accent1" phldr="1"/>
      <dgm:spPr/>
      <dgm:t>
        <a:bodyPr/>
        <a:lstStyle/>
        <a:p>
          <a:endParaRPr lang="en-US"/>
        </a:p>
      </dgm:t>
    </dgm:pt>
    <dgm:pt modelId="{D9668995-79B7-E945-95F3-B5D907C248C6}">
      <dgm:prSet phldrT="[Text]"/>
      <dgm:spPr>
        <a:solidFill>
          <a:srgbClr val="1F497D"/>
        </a:solidFill>
      </dgm:spPr>
      <dgm:t>
        <a:bodyPr/>
        <a:lstStyle/>
        <a:p>
          <a:r>
            <a:rPr lang="en-US" dirty="0" smtClean="0"/>
            <a:t>Defective Products / Foodstuffs.</a:t>
          </a:r>
          <a:endParaRPr lang="en-US" dirty="0"/>
        </a:p>
      </dgm:t>
    </dgm:pt>
    <dgm:pt modelId="{0FDA3BA9-568A-6740-87D1-86E995316716}" type="parTrans" cxnId="{23C0DCEF-82B2-6A43-B3FB-9DA4415CF9F6}">
      <dgm:prSet/>
      <dgm:spPr/>
      <dgm:t>
        <a:bodyPr/>
        <a:lstStyle/>
        <a:p>
          <a:endParaRPr lang="en-US"/>
        </a:p>
      </dgm:t>
    </dgm:pt>
    <dgm:pt modelId="{F1E120FA-7A3A-3748-BA2D-A5B43AEB195E}" type="sibTrans" cxnId="{23C0DCEF-82B2-6A43-B3FB-9DA4415CF9F6}">
      <dgm:prSet/>
      <dgm:spPr/>
      <dgm:t>
        <a:bodyPr/>
        <a:lstStyle/>
        <a:p>
          <a:endParaRPr lang="en-US"/>
        </a:p>
      </dgm:t>
    </dgm:pt>
    <dgm:pt modelId="{F0244D2E-B17A-2B43-AC4C-431B0B39202B}">
      <dgm:prSet/>
      <dgm:spPr>
        <a:solidFill>
          <a:srgbClr val="1F497D"/>
        </a:solidFill>
      </dgm:spPr>
      <dgm:t>
        <a:bodyPr/>
        <a:lstStyle/>
        <a:p>
          <a:r>
            <a:rPr lang="en-US" dirty="0" smtClean="0"/>
            <a:t>Slip, Trip &amp; Fall.</a:t>
          </a:r>
          <a:endParaRPr lang="en-US" dirty="0"/>
        </a:p>
      </dgm:t>
    </dgm:pt>
    <dgm:pt modelId="{25C25231-49C9-8449-A19F-8D499F39C61B}" type="sibTrans" cxnId="{D8CA66FC-116D-7642-86A6-DACAECCBCB40}">
      <dgm:prSet/>
      <dgm:spPr/>
      <dgm:t>
        <a:bodyPr/>
        <a:lstStyle/>
        <a:p>
          <a:endParaRPr lang="en-US"/>
        </a:p>
      </dgm:t>
    </dgm:pt>
    <dgm:pt modelId="{A6E8439B-81F7-E440-90E6-9CE480465000}" type="parTrans" cxnId="{D8CA66FC-116D-7642-86A6-DACAECCBCB40}">
      <dgm:prSet/>
      <dgm:spPr/>
      <dgm:t>
        <a:bodyPr/>
        <a:lstStyle/>
        <a:p>
          <a:endParaRPr lang="en-US"/>
        </a:p>
      </dgm:t>
    </dgm:pt>
    <dgm:pt modelId="{7B621FF9-496B-B242-A715-761A4637B44B}">
      <dgm:prSet/>
      <dgm:spPr>
        <a:solidFill>
          <a:srgbClr val="1F497D"/>
        </a:solidFill>
      </dgm:spPr>
      <dgm:t>
        <a:bodyPr/>
        <a:lstStyle/>
        <a:p>
          <a:r>
            <a:rPr lang="en-US" dirty="0" smtClean="0"/>
            <a:t>Assault.</a:t>
          </a:r>
        </a:p>
      </dgm:t>
    </dgm:pt>
    <dgm:pt modelId="{8BB929E4-8E6E-8B4A-B1E6-55710709D04B}" type="parTrans" cxnId="{9D2C672F-B8C5-1A4F-92C2-40D99078683A}">
      <dgm:prSet/>
      <dgm:spPr/>
      <dgm:t>
        <a:bodyPr/>
        <a:lstStyle/>
        <a:p>
          <a:endParaRPr lang="en-US"/>
        </a:p>
      </dgm:t>
    </dgm:pt>
    <dgm:pt modelId="{4969123F-B807-DB45-8CBC-9455CBB057C1}" type="sibTrans" cxnId="{9D2C672F-B8C5-1A4F-92C2-40D99078683A}">
      <dgm:prSet/>
      <dgm:spPr/>
      <dgm:t>
        <a:bodyPr/>
        <a:lstStyle/>
        <a:p>
          <a:endParaRPr lang="en-US"/>
        </a:p>
      </dgm:t>
    </dgm:pt>
    <dgm:pt modelId="{642CE45A-5FE0-1C45-AB12-B48C3B75C25B}">
      <dgm:prSet/>
      <dgm:spPr>
        <a:solidFill>
          <a:srgbClr val="1F497D"/>
        </a:solidFill>
      </dgm:spPr>
      <dgm:t>
        <a:bodyPr/>
        <a:lstStyle/>
        <a:p>
          <a:r>
            <a:rPr lang="en-US" dirty="0" smtClean="0"/>
            <a:t>Defamation.</a:t>
          </a:r>
        </a:p>
      </dgm:t>
    </dgm:pt>
    <dgm:pt modelId="{751B514A-5089-D742-A476-A74F50580943}" type="parTrans" cxnId="{2E6F2464-BEF5-354D-810D-CF95B115A54D}">
      <dgm:prSet/>
      <dgm:spPr/>
      <dgm:t>
        <a:bodyPr/>
        <a:lstStyle/>
        <a:p>
          <a:endParaRPr lang="en-US"/>
        </a:p>
      </dgm:t>
    </dgm:pt>
    <dgm:pt modelId="{CA630DA6-B055-F44B-87CE-74198FCCBF7B}" type="sibTrans" cxnId="{2E6F2464-BEF5-354D-810D-CF95B115A54D}">
      <dgm:prSet/>
      <dgm:spPr/>
      <dgm:t>
        <a:bodyPr/>
        <a:lstStyle/>
        <a:p>
          <a:endParaRPr lang="en-US"/>
        </a:p>
      </dgm:t>
    </dgm:pt>
    <dgm:pt modelId="{971DADDE-3D82-E149-8C91-516B84F71D4A}">
      <dgm:prSet/>
      <dgm:spPr>
        <a:solidFill>
          <a:srgbClr val="1F497D"/>
        </a:solidFill>
      </dgm:spPr>
      <dgm:t>
        <a:bodyPr/>
        <a:lstStyle/>
        <a:p>
          <a:r>
            <a:rPr lang="en-US" dirty="0" smtClean="0"/>
            <a:t>Property Damage.</a:t>
          </a:r>
          <a:endParaRPr lang="en-US" dirty="0"/>
        </a:p>
      </dgm:t>
    </dgm:pt>
    <dgm:pt modelId="{386F8FB5-E1B8-A844-903A-890AACE84866}" type="parTrans" cxnId="{6DDF595B-C7ED-684F-8119-9A8479E13BBC}">
      <dgm:prSet/>
      <dgm:spPr/>
      <dgm:t>
        <a:bodyPr/>
        <a:lstStyle/>
        <a:p>
          <a:endParaRPr lang="en-IE"/>
        </a:p>
      </dgm:t>
    </dgm:pt>
    <dgm:pt modelId="{E5688417-8D45-294E-8D91-5E8D1DA533D9}" type="sibTrans" cxnId="{6DDF595B-C7ED-684F-8119-9A8479E13BBC}">
      <dgm:prSet/>
      <dgm:spPr/>
      <dgm:t>
        <a:bodyPr/>
        <a:lstStyle/>
        <a:p>
          <a:endParaRPr lang="en-IE"/>
        </a:p>
      </dgm:t>
    </dgm:pt>
    <dgm:pt modelId="{98BEFF4D-DB14-9249-9CBF-AF6D2EE0A898}" type="pres">
      <dgm:prSet presAssocID="{7E954B6B-A4A6-B444-8842-BB20752E212E}" presName="diagram" presStyleCnt="0">
        <dgm:presLayoutVars>
          <dgm:dir/>
          <dgm:resizeHandles val="exact"/>
        </dgm:presLayoutVars>
      </dgm:prSet>
      <dgm:spPr/>
      <dgm:t>
        <a:bodyPr/>
        <a:lstStyle/>
        <a:p>
          <a:endParaRPr lang="en-US"/>
        </a:p>
      </dgm:t>
    </dgm:pt>
    <dgm:pt modelId="{BDA55D54-8C0C-634C-9A36-CEE4367E4D79}" type="pres">
      <dgm:prSet presAssocID="{F0244D2E-B17A-2B43-AC4C-431B0B39202B}" presName="node" presStyleLbl="node1" presStyleIdx="0" presStyleCnt="5">
        <dgm:presLayoutVars>
          <dgm:bulletEnabled val="1"/>
        </dgm:presLayoutVars>
      </dgm:prSet>
      <dgm:spPr/>
      <dgm:t>
        <a:bodyPr/>
        <a:lstStyle/>
        <a:p>
          <a:endParaRPr lang="en-US"/>
        </a:p>
      </dgm:t>
    </dgm:pt>
    <dgm:pt modelId="{A7733353-4890-4B48-99CC-8F79444365B3}" type="pres">
      <dgm:prSet presAssocID="{25C25231-49C9-8449-A19F-8D499F39C61B}" presName="sibTrans" presStyleCnt="0"/>
      <dgm:spPr/>
    </dgm:pt>
    <dgm:pt modelId="{75D4B510-21A9-7542-9E93-9E9A861A9781}" type="pres">
      <dgm:prSet presAssocID="{7B621FF9-496B-B242-A715-761A4637B44B}" presName="node" presStyleLbl="node1" presStyleIdx="1" presStyleCnt="5">
        <dgm:presLayoutVars>
          <dgm:bulletEnabled val="1"/>
        </dgm:presLayoutVars>
      </dgm:prSet>
      <dgm:spPr/>
      <dgm:t>
        <a:bodyPr/>
        <a:lstStyle/>
        <a:p>
          <a:endParaRPr lang="en-US"/>
        </a:p>
      </dgm:t>
    </dgm:pt>
    <dgm:pt modelId="{CA8CA827-CDBA-444C-8726-22E51BD9D465}" type="pres">
      <dgm:prSet presAssocID="{4969123F-B807-DB45-8CBC-9455CBB057C1}" presName="sibTrans" presStyleCnt="0"/>
      <dgm:spPr/>
    </dgm:pt>
    <dgm:pt modelId="{B2B2524A-1146-684A-B45B-12F6AF37F772}" type="pres">
      <dgm:prSet presAssocID="{642CE45A-5FE0-1C45-AB12-B48C3B75C25B}" presName="node" presStyleLbl="node1" presStyleIdx="2" presStyleCnt="5">
        <dgm:presLayoutVars>
          <dgm:bulletEnabled val="1"/>
        </dgm:presLayoutVars>
      </dgm:prSet>
      <dgm:spPr/>
      <dgm:t>
        <a:bodyPr/>
        <a:lstStyle/>
        <a:p>
          <a:endParaRPr lang="en-US"/>
        </a:p>
      </dgm:t>
    </dgm:pt>
    <dgm:pt modelId="{8898A3B3-45F8-5842-953D-B6C8E3D1643E}" type="pres">
      <dgm:prSet presAssocID="{CA630DA6-B055-F44B-87CE-74198FCCBF7B}" presName="sibTrans" presStyleCnt="0"/>
      <dgm:spPr/>
    </dgm:pt>
    <dgm:pt modelId="{3E03F31C-B142-D54C-9D1A-B16CE4B37B5B}" type="pres">
      <dgm:prSet presAssocID="{D9668995-79B7-E945-95F3-B5D907C248C6}" presName="node" presStyleLbl="node1" presStyleIdx="3" presStyleCnt="5">
        <dgm:presLayoutVars>
          <dgm:bulletEnabled val="1"/>
        </dgm:presLayoutVars>
      </dgm:prSet>
      <dgm:spPr/>
      <dgm:t>
        <a:bodyPr/>
        <a:lstStyle/>
        <a:p>
          <a:endParaRPr lang="en-US"/>
        </a:p>
      </dgm:t>
    </dgm:pt>
    <dgm:pt modelId="{F4571BBA-1BB8-C14A-A06D-CFD3B88B7895}" type="pres">
      <dgm:prSet presAssocID="{F1E120FA-7A3A-3748-BA2D-A5B43AEB195E}" presName="sibTrans" presStyleCnt="0"/>
      <dgm:spPr/>
    </dgm:pt>
    <dgm:pt modelId="{3E161A55-7EDA-774B-863E-6AAB4E10673A}" type="pres">
      <dgm:prSet presAssocID="{971DADDE-3D82-E149-8C91-516B84F71D4A}" presName="node" presStyleLbl="node1" presStyleIdx="4" presStyleCnt="5">
        <dgm:presLayoutVars>
          <dgm:bulletEnabled val="1"/>
        </dgm:presLayoutVars>
      </dgm:prSet>
      <dgm:spPr/>
      <dgm:t>
        <a:bodyPr/>
        <a:lstStyle/>
        <a:p>
          <a:endParaRPr lang="en-US"/>
        </a:p>
      </dgm:t>
    </dgm:pt>
  </dgm:ptLst>
  <dgm:cxnLst>
    <dgm:cxn modelId="{9D2C672F-B8C5-1A4F-92C2-40D99078683A}" srcId="{7E954B6B-A4A6-B444-8842-BB20752E212E}" destId="{7B621FF9-496B-B242-A715-761A4637B44B}" srcOrd="1" destOrd="0" parTransId="{8BB929E4-8E6E-8B4A-B1E6-55710709D04B}" sibTransId="{4969123F-B807-DB45-8CBC-9455CBB057C1}"/>
    <dgm:cxn modelId="{E8566F55-D104-9A4C-AA5D-0BA52F92C974}" type="presOf" srcId="{D9668995-79B7-E945-95F3-B5D907C248C6}" destId="{3E03F31C-B142-D54C-9D1A-B16CE4B37B5B}" srcOrd="0" destOrd="0" presId="urn:microsoft.com/office/officeart/2005/8/layout/default#2"/>
    <dgm:cxn modelId="{23C0DCEF-82B2-6A43-B3FB-9DA4415CF9F6}" srcId="{7E954B6B-A4A6-B444-8842-BB20752E212E}" destId="{D9668995-79B7-E945-95F3-B5D907C248C6}" srcOrd="3" destOrd="0" parTransId="{0FDA3BA9-568A-6740-87D1-86E995316716}" sibTransId="{F1E120FA-7A3A-3748-BA2D-A5B43AEB195E}"/>
    <dgm:cxn modelId="{2E6F2464-BEF5-354D-810D-CF95B115A54D}" srcId="{7E954B6B-A4A6-B444-8842-BB20752E212E}" destId="{642CE45A-5FE0-1C45-AB12-B48C3B75C25B}" srcOrd="2" destOrd="0" parTransId="{751B514A-5089-D742-A476-A74F50580943}" sibTransId="{CA630DA6-B055-F44B-87CE-74198FCCBF7B}"/>
    <dgm:cxn modelId="{56D81859-2046-C64D-B051-DB8C6636EB96}" type="presOf" srcId="{971DADDE-3D82-E149-8C91-516B84F71D4A}" destId="{3E161A55-7EDA-774B-863E-6AAB4E10673A}" srcOrd="0" destOrd="0" presId="urn:microsoft.com/office/officeart/2005/8/layout/default#2"/>
    <dgm:cxn modelId="{1933DD7D-F278-DE4B-9A52-5E70F08E9A18}" type="presOf" srcId="{7B621FF9-496B-B242-A715-761A4637B44B}" destId="{75D4B510-21A9-7542-9E93-9E9A861A9781}" srcOrd="0" destOrd="0" presId="urn:microsoft.com/office/officeart/2005/8/layout/default#2"/>
    <dgm:cxn modelId="{2B1F5D72-FD03-E64D-A5FD-134408D6E0FB}" type="presOf" srcId="{F0244D2E-B17A-2B43-AC4C-431B0B39202B}" destId="{BDA55D54-8C0C-634C-9A36-CEE4367E4D79}" srcOrd="0" destOrd="0" presId="urn:microsoft.com/office/officeart/2005/8/layout/default#2"/>
    <dgm:cxn modelId="{0CB70719-11F9-244C-A724-843AA721732A}" type="presOf" srcId="{642CE45A-5FE0-1C45-AB12-B48C3B75C25B}" destId="{B2B2524A-1146-684A-B45B-12F6AF37F772}" srcOrd="0" destOrd="0" presId="urn:microsoft.com/office/officeart/2005/8/layout/default#2"/>
    <dgm:cxn modelId="{6DDF595B-C7ED-684F-8119-9A8479E13BBC}" srcId="{7E954B6B-A4A6-B444-8842-BB20752E212E}" destId="{971DADDE-3D82-E149-8C91-516B84F71D4A}" srcOrd="4" destOrd="0" parTransId="{386F8FB5-E1B8-A844-903A-890AACE84866}" sibTransId="{E5688417-8D45-294E-8D91-5E8D1DA533D9}"/>
    <dgm:cxn modelId="{ECE6AE31-7B2B-EE41-9A63-75ED6D69415B}" type="presOf" srcId="{7E954B6B-A4A6-B444-8842-BB20752E212E}" destId="{98BEFF4D-DB14-9249-9CBF-AF6D2EE0A898}" srcOrd="0" destOrd="0" presId="urn:microsoft.com/office/officeart/2005/8/layout/default#2"/>
    <dgm:cxn modelId="{D8CA66FC-116D-7642-86A6-DACAECCBCB40}" srcId="{7E954B6B-A4A6-B444-8842-BB20752E212E}" destId="{F0244D2E-B17A-2B43-AC4C-431B0B39202B}" srcOrd="0" destOrd="0" parTransId="{A6E8439B-81F7-E440-90E6-9CE480465000}" sibTransId="{25C25231-49C9-8449-A19F-8D499F39C61B}"/>
    <dgm:cxn modelId="{443EB4B3-5FFB-2F41-83C5-39240905B347}" type="presParOf" srcId="{98BEFF4D-DB14-9249-9CBF-AF6D2EE0A898}" destId="{BDA55D54-8C0C-634C-9A36-CEE4367E4D79}" srcOrd="0" destOrd="0" presId="urn:microsoft.com/office/officeart/2005/8/layout/default#2"/>
    <dgm:cxn modelId="{FA292CDA-81EA-4C46-A4E2-6FB412F5A041}" type="presParOf" srcId="{98BEFF4D-DB14-9249-9CBF-AF6D2EE0A898}" destId="{A7733353-4890-4B48-99CC-8F79444365B3}" srcOrd="1" destOrd="0" presId="urn:microsoft.com/office/officeart/2005/8/layout/default#2"/>
    <dgm:cxn modelId="{E65F3C24-E81A-F140-ADDF-17FC0D8E036F}" type="presParOf" srcId="{98BEFF4D-DB14-9249-9CBF-AF6D2EE0A898}" destId="{75D4B510-21A9-7542-9E93-9E9A861A9781}" srcOrd="2" destOrd="0" presId="urn:microsoft.com/office/officeart/2005/8/layout/default#2"/>
    <dgm:cxn modelId="{7D38FD88-0803-2841-BC1A-1148EDAD46DF}" type="presParOf" srcId="{98BEFF4D-DB14-9249-9CBF-AF6D2EE0A898}" destId="{CA8CA827-CDBA-444C-8726-22E51BD9D465}" srcOrd="3" destOrd="0" presId="urn:microsoft.com/office/officeart/2005/8/layout/default#2"/>
    <dgm:cxn modelId="{CDB512B8-A091-7E47-946C-83568BC4CEE4}" type="presParOf" srcId="{98BEFF4D-DB14-9249-9CBF-AF6D2EE0A898}" destId="{B2B2524A-1146-684A-B45B-12F6AF37F772}" srcOrd="4" destOrd="0" presId="urn:microsoft.com/office/officeart/2005/8/layout/default#2"/>
    <dgm:cxn modelId="{15AA193D-FD41-E448-A963-28473FC0734F}" type="presParOf" srcId="{98BEFF4D-DB14-9249-9CBF-AF6D2EE0A898}" destId="{8898A3B3-45F8-5842-953D-B6C8E3D1643E}" srcOrd="5" destOrd="0" presId="urn:microsoft.com/office/officeart/2005/8/layout/default#2"/>
    <dgm:cxn modelId="{0787958F-2610-E242-AF6E-8AE5F3D8CC3D}" type="presParOf" srcId="{98BEFF4D-DB14-9249-9CBF-AF6D2EE0A898}" destId="{3E03F31C-B142-D54C-9D1A-B16CE4B37B5B}" srcOrd="6" destOrd="0" presId="urn:microsoft.com/office/officeart/2005/8/layout/default#2"/>
    <dgm:cxn modelId="{60CABC83-D430-F943-8A2A-768568C58FB3}" type="presParOf" srcId="{98BEFF4D-DB14-9249-9CBF-AF6D2EE0A898}" destId="{F4571BBA-1BB8-C14A-A06D-CFD3B88B7895}" srcOrd="7" destOrd="0" presId="urn:microsoft.com/office/officeart/2005/8/layout/default#2"/>
    <dgm:cxn modelId="{C2BDEA9C-192C-B24C-B546-787123ED277E}" type="presParOf" srcId="{98BEFF4D-DB14-9249-9CBF-AF6D2EE0A898}" destId="{3E161A55-7EDA-774B-863E-6AAB4E10673A}" srcOrd="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954B6B-A4A6-B444-8842-BB20752E212E}" type="doc">
      <dgm:prSet loTypeId="urn:microsoft.com/office/officeart/2005/8/layout/default#3" loCatId="" qsTypeId="urn:microsoft.com/office/officeart/2005/8/quickstyle/3D1" qsCatId="3D" csTypeId="urn:microsoft.com/office/officeart/2005/8/colors/accent1_2" csCatId="accent1" phldr="1"/>
      <dgm:spPr/>
      <dgm:t>
        <a:bodyPr/>
        <a:lstStyle/>
        <a:p>
          <a:endParaRPr lang="en-US"/>
        </a:p>
      </dgm:t>
    </dgm:pt>
    <dgm:pt modelId="{D9668995-79B7-E945-95F3-B5D907C248C6}">
      <dgm:prSet phldrT="[Text]"/>
      <dgm:spPr>
        <a:solidFill>
          <a:srgbClr val="1F497D"/>
        </a:solidFill>
      </dgm:spPr>
      <dgm:t>
        <a:bodyPr/>
        <a:lstStyle/>
        <a:p>
          <a:r>
            <a:rPr lang="en-US" dirty="0" smtClean="0"/>
            <a:t>Workplace Diseases.</a:t>
          </a:r>
          <a:endParaRPr lang="en-US" dirty="0"/>
        </a:p>
      </dgm:t>
    </dgm:pt>
    <dgm:pt modelId="{0FDA3BA9-568A-6740-87D1-86E995316716}" type="parTrans" cxnId="{23C0DCEF-82B2-6A43-B3FB-9DA4415CF9F6}">
      <dgm:prSet/>
      <dgm:spPr/>
      <dgm:t>
        <a:bodyPr/>
        <a:lstStyle/>
        <a:p>
          <a:endParaRPr lang="en-US"/>
        </a:p>
      </dgm:t>
    </dgm:pt>
    <dgm:pt modelId="{F1E120FA-7A3A-3748-BA2D-A5B43AEB195E}" type="sibTrans" cxnId="{23C0DCEF-82B2-6A43-B3FB-9DA4415CF9F6}">
      <dgm:prSet/>
      <dgm:spPr/>
      <dgm:t>
        <a:bodyPr/>
        <a:lstStyle/>
        <a:p>
          <a:endParaRPr lang="en-US"/>
        </a:p>
      </dgm:t>
    </dgm:pt>
    <dgm:pt modelId="{F0244D2E-B17A-2B43-AC4C-431B0B39202B}">
      <dgm:prSet/>
      <dgm:spPr>
        <a:solidFill>
          <a:srgbClr val="1F497D"/>
        </a:solidFill>
      </dgm:spPr>
      <dgm:t>
        <a:bodyPr/>
        <a:lstStyle/>
        <a:p>
          <a:r>
            <a:rPr lang="en-US" dirty="0" smtClean="0"/>
            <a:t>Slip, Trip &amp; Fall.</a:t>
          </a:r>
          <a:endParaRPr lang="en-US" dirty="0"/>
        </a:p>
      </dgm:t>
    </dgm:pt>
    <dgm:pt modelId="{25C25231-49C9-8449-A19F-8D499F39C61B}" type="sibTrans" cxnId="{D8CA66FC-116D-7642-86A6-DACAECCBCB40}">
      <dgm:prSet/>
      <dgm:spPr/>
      <dgm:t>
        <a:bodyPr/>
        <a:lstStyle/>
        <a:p>
          <a:endParaRPr lang="en-US"/>
        </a:p>
      </dgm:t>
    </dgm:pt>
    <dgm:pt modelId="{A6E8439B-81F7-E440-90E6-9CE480465000}" type="parTrans" cxnId="{D8CA66FC-116D-7642-86A6-DACAECCBCB40}">
      <dgm:prSet/>
      <dgm:spPr/>
      <dgm:t>
        <a:bodyPr/>
        <a:lstStyle/>
        <a:p>
          <a:endParaRPr lang="en-US"/>
        </a:p>
      </dgm:t>
    </dgm:pt>
    <dgm:pt modelId="{7B621FF9-496B-B242-A715-761A4637B44B}">
      <dgm:prSet/>
      <dgm:spPr>
        <a:solidFill>
          <a:srgbClr val="1F497D"/>
        </a:solidFill>
      </dgm:spPr>
      <dgm:t>
        <a:bodyPr/>
        <a:lstStyle/>
        <a:p>
          <a:r>
            <a:rPr lang="en-US" dirty="0" smtClean="0"/>
            <a:t>Falls From Heights.</a:t>
          </a:r>
        </a:p>
      </dgm:t>
    </dgm:pt>
    <dgm:pt modelId="{8BB929E4-8E6E-8B4A-B1E6-55710709D04B}" type="parTrans" cxnId="{9D2C672F-B8C5-1A4F-92C2-40D99078683A}">
      <dgm:prSet/>
      <dgm:spPr/>
      <dgm:t>
        <a:bodyPr/>
        <a:lstStyle/>
        <a:p>
          <a:endParaRPr lang="en-US"/>
        </a:p>
      </dgm:t>
    </dgm:pt>
    <dgm:pt modelId="{4969123F-B807-DB45-8CBC-9455CBB057C1}" type="sibTrans" cxnId="{9D2C672F-B8C5-1A4F-92C2-40D99078683A}">
      <dgm:prSet/>
      <dgm:spPr/>
      <dgm:t>
        <a:bodyPr/>
        <a:lstStyle/>
        <a:p>
          <a:endParaRPr lang="en-US"/>
        </a:p>
      </dgm:t>
    </dgm:pt>
    <dgm:pt modelId="{642CE45A-5FE0-1C45-AB12-B48C3B75C25B}">
      <dgm:prSet/>
      <dgm:spPr>
        <a:solidFill>
          <a:srgbClr val="1F497D"/>
        </a:solidFill>
      </dgm:spPr>
      <dgm:t>
        <a:bodyPr/>
        <a:lstStyle/>
        <a:p>
          <a:r>
            <a:rPr lang="en-US" dirty="0" smtClean="0"/>
            <a:t>Injuries Caused By Use Of Machinery.</a:t>
          </a:r>
        </a:p>
      </dgm:t>
    </dgm:pt>
    <dgm:pt modelId="{751B514A-5089-D742-A476-A74F50580943}" type="parTrans" cxnId="{2E6F2464-BEF5-354D-810D-CF95B115A54D}">
      <dgm:prSet/>
      <dgm:spPr/>
      <dgm:t>
        <a:bodyPr/>
        <a:lstStyle/>
        <a:p>
          <a:endParaRPr lang="en-US"/>
        </a:p>
      </dgm:t>
    </dgm:pt>
    <dgm:pt modelId="{CA630DA6-B055-F44B-87CE-74198FCCBF7B}" type="sibTrans" cxnId="{2E6F2464-BEF5-354D-810D-CF95B115A54D}">
      <dgm:prSet/>
      <dgm:spPr/>
      <dgm:t>
        <a:bodyPr/>
        <a:lstStyle/>
        <a:p>
          <a:endParaRPr lang="en-US"/>
        </a:p>
      </dgm:t>
    </dgm:pt>
    <dgm:pt modelId="{971DADDE-3D82-E149-8C91-516B84F71D4A}">
      <dgm:prSet/>
      <dgm:spPr>
        <a:solidFill>
          <a:srgbClr val="1F497D"/>
        </a:solidFill>
      </dgm:spPr>
      <dgm:t>
        <a:bodyPr/>
        <a:lstStyle/>
        <a:p>
          <a:r>
            <a:rPr lang="en-US" dirty="0" smtClean="0"/>
            <a:t>Repetitive Strain Type Injuries.</a:t>
          </a:r>
          <a:endParaRPr lang="en-US" dirty="0"/>
        </a:p>
      </dgm:t>
    </dgm:pt>
    <dgm:pt modelId="{386F8FB5-E1B8-A844-903A-890AACE84866}" type="parTrans" cxnId="{6DDF595B-C7ED-684F-8119-9A8479E13BBC}">
      <dgm:prSet/>
      <dgm:spPr/>
      <dgm:t>
        <a:bodyPr/>
        <a:lstStyle/>
        <a:p>
          <a:endParaRPr lang="en-IE"/>
        </a:p>
      </dgm:t>
    </dgm:pt>
    <dgm:pt modelId="{E5688417-8D45-294E-8D91-5E8D1DA533D9}" type="sibTrans" cxnId="{6DDF595B-C7ED-684F-8119-9A8479E13BBC}">
      <dgm:prSet/>
      <dgm:spPr/>
      <dgm:t>
        <a:bodyPr/>
        <a:lstStyle/>
        <a:p>
          <a:endParaRPr lang="en-IE"/>
        </a:p>
      </dgm:t>
    </dgm:pt>
    <dgm:pt modelId="{98BEFF4D-DB14-9249-9CBF-AF6D2EE0A898}" type="pres">
      <dgm:prSet presAssocID="{7E954B6B-A4A6-B444-8842-BB20752E212E}" presName="diagram" presStyleCnt="0">
        <dgm:presLayoutVars>
          <dgm:dir/>
          <dgm:resizeHandles val="exact"/>
        </dgm:presLayoutVars>
      </dgm:prSet>
      <dgm:spPr/>
      <dgm:t>
        <a:bodyPr/>
        <a:lstStyle/>
        <a:p>
          <a:endParaRPr lang="en-US"/>
        </a:p>
      </dgm:t>
    </dgm:pt>
    <dgm:pt modelId="{BDA55D54-8C0C-634C-9A36-CEE4367E4D79}" type="pres">
      <dgm:prSet presAssocID="{F0244D2E-B17A-2B43-AC4C-431B0B39202B}" presName="node" presStyleLbl="node1" presStyleIdx="0" presStyleCnt="5">
        <dgm:presLayoutVars>
          <dgm:bulletEnabled val="1"/>
        </dgm:presLayoutVars>
      </dgm:prSet>
      <dgm:spPr/>
      <dgm:t>
        <a:bodyPr/>
        <a:lstStyle/>
        <a:p>
          <a:endParaRPr lang="en-US"/>
        </a:p>
      </dgm:t>
    </dgm:pt>
    <dgm:pt modelId="{A7733353-4890-4B48-99CC-8F79444365B3}" type="pres">
      <dgm:prSet presAssocID="{25C25231-49C9-8449-A19F-8D499F39C61B}" presName="sibTrans" presStyleCnt="0"/>
      <dgm:spPr/>
    </dgm:pt>
    <dgm:pt modelId="{75D4B510-21A9-7542-9E93-9E9A861A9781}" type="pres">
      <dgm:prSet presAssocID="{7B621FF9-496B-B242-A715-761A4637B44B}" presName="node" presStyleLbl="node1" presStyleIdx="1" presStyleCnt="5">
        <dgm:presLayoutVars>
          <dgm:bulletEnabled val="1"/>
        </dgm:presLayoutVars>
      </dgm:prSet>
      <dgm:spPr/>
      <dgm:t>
        <a:bodyPr/>
        <a:lstStyle/>
        <a:p>
          <a:endParaRPr lang="en-US"/>
        </a:p>
      </dgm:t>
    </dgm:pt>
    <dgm:pt modelId="{CA8CA827-CDBA-444C-8726-22E51BD9D465}" type="pres">
      <dgm:prSet presAssocID="{4969123F-B807-DB45-8CBC-9455CBB057C1}" presName="sibTrans" presStyleCnt="0"/>
      <dgm:spPr/>
    </dgm:pt>
    <dgm:pt modelId="{B2B2524A-1146-684A-B45B-12F6AF37F772}" type="pres">
      <dgm:prSet presAssocID="{642CE45A-5FE0-1C45-AB12-B48C3B75C25B}" presName="node" presStyleLbl="node1" presStyleIdx="2" presStyleCnt="5">
        <dgm:presLayoutVars>
          <dgm:bulletEnabled val="1"/>
        </dgm:presLayoutVars>
      </dgm:prSet>
      <dgm:spPr/>
      <dgm:t>
        <a:bodyPr/>
        <a:lstStyle/>
        <a:p>
          <a:endParaRPr lang="en-US"/>
        </a:p>
      </dgm:t>
    </dgm:pt>
    <dgm:pt modelId="{8898A3B3-45F8-5842-953D-B6C8E3D1643E}" type="pres">
      <dgm:prSet presAssocID="{CA630DA6-B055-F44B-87CE-74198FCCBF7B}" presName="sibTrans" presStyleCnt="0"/>
      <dgm:spPr/>
    </dgm:pt>
    <dgm:pt modelId="{3E03F31C-B142-D54C-9D1A-B16CE4B37B5B}" type="pres">
      <dgm:prSet presAssocID="{D9668995-79B7-E945-95F3-B5D907C248C6}" presName="node" presStyleLbl="node1" presStyleIdx="3" presStyleCnt="5">
        <dgm:presLayoutVars>
          <dgm:bulletEnabled val="1"/>
        </dgm:presLayoutVars>
      </dgm:prSet>
      <dgm:spPr/>
      <dgm:t>
        <a:bodyPr/>
        <a:lstStyle/>
        <a:p>
          <a:endParaRPr lang="en-US"/>
        </a:p>
      </dgm:t>
    </dgm:pt>
    <dgm:pt modelId="{F4571BBA-1BB8-C14A-A06D-CFD3B88B7895}" type="pres">
      <dgm:prSet presAssocID="{F1E120FA-7A3A-3748-BA2D-A5B43AEB195E}" presName="sibTrans" presStyleCnt="0"/>
      <dgm:spPr/>
    </dgm:pt>
    <dgm:pt modelId="{3E161A55-7EDA-774B-863E-6AAB4E10673A}" type="pres">
      <dgm:prSet presAssocID="{971DADDE-3D82-E149-8C91-516B84F71D4A}" presName="node" presStyleLbl="node1" presStyleIdx="4" presStyleCnt="5">
        <dgm:presLayoutVars>
          <dgm:bulletEnabled val="1"/>
        </dgm:presLayoutVars>
      </dgm:prSet>
      <dgm:spPr/>
      <dgm:t>
        <a:bodyPr/>
        <a:lstStyle/>
        <a:p>
          <a:endParaRPr lang="en-US"/>
        </a:p>
      </dgm:t>
    </dgm:pt>
  </dgm:ptLst>
  <dgm:cxnLst>
    <dgm:cxn modelId="{9D2C672F-B8C5-1A4F-92C2-40D99078683A}" srcId="{7E954B6B-A4A6-B444-8842-BB20752E212E}" destId="{7B621FF9-496B-B242-A715-761A4637B44B}" srcOrd="1" destOrd="0" parTransId="{8BB929E4-8E6E-8B4A-B1E6-55710709D04B}" sibTransId="{4969123F-B807-DB45-8CBC-9455CBB057C1}"/>
    <dgm:cxn modelId="{7CC53E22-043F-BA47-9302-358641204CC5}" type="presOf" srcId="{F0244D2E-B17A-2B43-AC4C-431B0B39202B}" destId="{BDA55D54-8C0C-634C-9A36-CEE4367E4D79}" srcOrd="0" destOrd="0" presId="urn:microsoft.com/office/officeart/2005/8/layout/default#3"/>
    <dgm:cxn modelId="{23C0DCEF-82B2-6A43-B3FB-9DA4415CF9F6}" srcId="{7E954B6B-A4A6-B444-8842-BB20752E212E}" destId="{D9668995-79B7-E945-95F3-B5D907C248C6}" srcOrd="3" destOrd="0" parTransId="{0FDA3BA9-568A-6740-87D1-86E995316716}" sibTransId="{F1E120FA-7A3A-3748-BA2D-A5B43AEB195E}"/>
    <dgm:cxn modelId="{BA98259A-8261-5A4E-BDC1-02B69DE94D95}" type="presOf" srcId="{7B621FF9-496B-B242-A715-761A4637B44B}" destId="{75D4B510-21A9-7542-9E93-9E9A861A9781}" srcOrd="0" destOrd="0" presId="urn:microsoft.com/office/officeart/2005/8/layout/default#3"/>
    <dgm:cxn modelId="{8532C2AB-8E9E-144A-BDA5-8698ED13058A}" type="presOf" srcId="{971DADDE-3D82-E149-8C91-516B84F71D4A}" destId="{3E161A55-7EDA-774B-863E-6AAB4E10673A}" srcOrd="0" destOrd="0" presId="urn:microsoft.com/office/officeart/2005/8/layout/default#3"/>
    <dgm:cxn modelId="{2E6F2464-BEF5-354D-810D-CF95B115A54D}" srcId="{7E954B6B-A4A6-B444-8842-BB20752E212E}" destId="{642CE45A-5FE0-1C45-AB12-B48C3B75C25B}" srcOrd="2" destOrd="0" parTransId="{751B514A-5089-D742-A476-A74F50580943}" sibTransId="{CA630DA6-B055-F44B-87CE-74198FCCBF7B}"/>
    <dgm:cxn modelId="{1FD4AD53-85C7-8945-984E-C561F6811895}" type="presOf" srcId="{7E954B6B-A4A6-B444-8842-BB20752E212E}" destId="{98BEFF4D-DB14-9249-9CBF-AF6D2EE0A898}" srcOrd="0" destOrd="0" presId="urn:microsoft.com/office/officeart/2005/8/layout/default#3"/>
    <dgm:cxn modelId="{A9370D43-D4F1-1C4D-9CE5-69A3760B4F7C}" type="presOf" srcId="{642CE45A-5FE0-1C45-AB12-B48C3B75C25B}" destId="{B2B2524A-1146-684A-B45B-12F6AF37F772}" srcOrd="0" destOrd="0" presId="urn:microsoft.com/office/officeart/2005/8/layout/default#3"/>
    <dgm:cxn modelId="{6DDF595B-C7ED-684F-8119-9A8479E13BBC}" srcId="{7E954B6B-A4A6-B444-8842-BB20752E212E}" destId="{971DADDE-3D82-E149-8C91-516B84F71D4A}" srcOrd="4" destOrd="0" parTransId="{386F8FB5-E1B8-A844-903A-890AACE84866}" sibTransId="{E5688417-8D45-294E-8D91-5E8D1DA533D9}"/>
    <dgm:cxn modelId="{D8CA66FC-116D-7642-86A6-DACAECCBCB40}" srcId="{7E954B6B-A4A6-B444-8842-BB20752E212E}" destId="{F0244D2E-B17A-2B43-AC4C-431B0B39202B}" srcOrd="0" destOrd="0" parTransId="{A6E8439B-81F7-E440-90E6-9CE480465000}" sibTransId="{25C25231-49C9-8449-A19F-8D499F39C61B}"/>
    <dgm:cxn modelId="{E39DDE02-5C3B-D64B-8DDC-C9359C9BDA6F}" type="presOf" srcId="{D9668995-79B7-E945-95F3-B5D907C248C6}" destId="{3E03F31C-B142-D54C-9D1A-B16CE4B37B5B}" srcOrd="0" destOrd="0" presId="urn:microsoft.com/office/officeart/2005/8/layout/default#3"/>
    <dgm:cxn modelId="{5D1D4F83-DCFE-1B4D-A3AD-C6A8073C86C5}" type="presParOf" srcId="{98BEFF4D-DB14-9249-9CBF-AF6D2EE0A898}" destId="{BDA55D54-8C0C-634C-9A36-CEE4367E4D79}" srcOrd="0" destOrd="0" presId="urn:microsoft.com/office/officeart/2005/8/layout/default#3"/>
    <dgm:cxn modelId="{13D343DF-9489-EC4D-83BC-BF8F88CBCD37}" type="presParOf" srcId="{98BEFF4D-DB14-9249-9CBF-AF6D2EE0A898}" destId="{A7733353-4890-4B48-99CC-8F79444365B3}" srcOrd="1" destOrd="0" presId="urn:microsoft.com/office/officeart/2005/8/layout/default#3"/>
    <dgm:cxn modelId="{27FC81AF-EE80-2740-8CA4-D4BD4C047A39}" type="presParOf" srcId="{98BEFF4D-DB14-9249-9CBF-AF6D2EE0A898}" destId="{75D4B510-21A9-7542-9E93-9E9A861A9781}" srcOrd="2" destOrd="0" presId="urn:microsoft.com/office/officeart/2005/8/layout/default#3"/>
    <dgm:cxn modelId="{2E406EA3-3691-F64E-BC1B-51CF71FDAD09}" type="presParOf" srcId="{98BEFF4D-DB14-9249-9CBF-AF6D2EE0A898}" destId="{CA8CA827-CDBA-444C-8726-22E51BD9D465}" srcOrd="3" destOrd="0" presId="urn:microsoft.com/office/officeart/2005/8/layout/default#3"/>
    <dgm:cxn modelId="{75E90251-1BF2-1742-BFE2-C372F4DF94A3}" type="presParOf" srcId="{98BEFF4D-DB14-9249-9CBF-AF6D2EE0A898}" destId="{B2B2524A-1146-684A-B45B-12F6AF37F772}" srcOrd="4" destOrd="0" presId="urn:microsoft.com/office/officeart/2005/8/layout/default#3"/>
    <dgm:cxn modelId="{E0CCB998-393A-CD40-8ADD-84F519DDFAD2}" type="presParOf" srcId="{98BEFF4D-DB14-9249-9CBF-AF6D2EE0A898}" destId="{8898A3B3-45F8-5842-953D-B6C8E3D1643E}" srcOrd="5" destOrd="0" presId="urn:microsoft.com/office/officeart/2005/8/layout/default#3"/>
    <dgm:cxn modelId="{86525D2C-3E92-8141-B21D-D9E13AFF5D68}" type="presParOf" srcId="{98BEFF4D-DB14-9249-9CBF-AF6D2EE0A898}" destId="{3E03F31C-B142-D54C-9D1A-B16CE4B37B5B}" srcOrd="6" destOrd="0" presId="urn:microsoft.com/office/officeart/2005/8/layout/default#3"/>
    <dgm:cxn modelId="{32335CE3-E2CC-5C41-90BF-866EA79C9E2E}" type="presParOf" srcId="{98BEFF4D-DB14-9249-9CBF-AF6D2EE0A898}" destId="{F4571BBA-1BB8-C14A-A06D-CFD3B88B7895}" srcOrd="7" destOrd="0" presId="urn:microsoft.com/office/officeart/2005/8/layout/default#3"/>
    <dgm:cxn modelId="{04D86514-6E70-3A49-8F57-60655ED0A7C3}" type="presParOf" srcId="{98BEFF4D-DB14-9249-9CBF-AF6D2EE0A898}" destId="{3E161A55-7EDA-774B-863E-6AAB4E10673A}" srcOrd="8"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7B5154-410F-D246-B25C-78812DB4A61A}" type="doc">
      <dgm:prSet loTypeId="urn:microsoft.com/office/officeart/2005/8/layout/vList2" loCatId="" qsTypeId="urn:microsoft.com/office/officeart/2005/8/quickstyle/3D1" qsCatId="3D" csTypeId="urn:microsoft.com/office/officeart/2005/8/colors/accent1_2" csCatId="accent1" phldr="1"/>
      <dgm:spPr/>
      <dgm:t>
        <a:bodyPr/>
        <a:lstStyle/>
        <a:p>
          <a:endParaRPr lang="en-US"/>
        </a:p>
      </dgm:t>
    </dgm:pt>
    <dgm:pt modelId="{511EB020-7AE6-0A46-B867-6851319E9C9C}">
      <dgm:prSet phldrT="[Text]" custT="1"/>
      <dgm:spPr>
        <a:solidFill>
          <a:schemeClr val="tx2"/>
        </a:solidFill>
      </dgm:spPr>
      <dgm:t>
        <a:bodyPr/>
        <a:lstStyle/>
        <a:p>
          <a:r>
            <a:rPr lang="en-US" sz="1600" dirty="0" smtClean="0">
              <a:latin typeface="Arial"/>
              <a:cs typeface="Arial"/>
            </a:rPr>
            <a:t>In Ireland the </a:t>
          </a:r>
          <a:r>
            <a:rPr lang="en-US" sz="1600" dirty="0" err="1" smtClean="0">
              <a:latin typeface="Arial"/>
              <a:cs typeface="Arial"/>
            </a:rPr>
            <a:t>Oireachtas</a:t>
          </a:r>
          <a:r>
            <a:rPr lang="en-US" sz="1600" dirty="0" smtClean="0">
              <a:latin typeface="Arial"/>
              <a:cs typeface="Arial"/>
            </a:rPr>
            <a:t> has, by legislation created duties that are known as statutory duties or rules that must be adhered to. </a:t>
          </a:r>
          <a:r>
            <a:rPr lang="en-US" sz="1600" dirty="0" smtClean="0">
              <a:latin typeface="Arial"/>
              <a:ea typeface="ＭＳ Ｐゴシック" charset="0"/>
              <a:cs typeface="Arial"/>
            </a:rPr>
            <a:t>Legislation Imposing Statutory Duties.</a:t>
          </a:r>
          <a:endParaRPr lang="en-US" sz="1600" dirty="0">
            <a:latin typeface="Arial"/>
            <a:cs typeface="Arial"/>
          </a:endParaRPr>
        </a:p>
      </dgm:t>
    </dgm:pt>
    <dgm:pt modelId="{97D0C4BC-F0D0-7840-9446-7C11812F6CC2}" type="parTrans" cxnId="{C6070619-DD2F-ED4F-BF05-E64B5782962D}">
      <dgm:prSet/>
      <dgm:spPr/>
      <dgm:t>
        <a:bodyPr/>
        <a:lstStyle/>
        <a:p>
          <a:endParaRPr lang="en-US"/>
        </a:p>
      </dgm:t>
    </dgm:pt>
    <dgm:pt modelId="{1F6CFE79-E48B-1B41-BBFC-48B90143B8B8}" type="sibTrans" cxnId="{C6070619-DD2F-ED4F-BF05-E64B5782962D}">
      <dgm:prSet/>
      <dgm:spPr/>
      <dgm:t>
        <a:bodyPr/>
        <a:lstStyle/>
        <a:p>
          <a:endParaRPr lang="en-US"/>
        </a:p>
      </dgm:t>
    </dgm:pt>
    <dgm:pt modelId="{3892FAB9-7D2A-9743-B011-6804CB3B1F33}">
      <dgm:prSet custT="1"/>
      <dgm:spPr>
        <a:solidFill>
          <a:srgbClr val="1F497D"/>
        </a:solidFill>
      </dgm:spPr>
      <dgm:t>
        <a:bodyPr/>
        <a:lstStyle/>
        <a:p>
          <a:r>
            <a:rPr lang="en-US" sz="1600" dirty="0" smtClean="0">
              <a:latin typeface="Arial"/>
              <a:cs typeface="Arial"/>
            </a:rPr>
            <a:t>Employers Liability.</a:t>
          </a:r>
        </a:p>
        <a:p>
          <a:r>
            <a:rPr lang="en-US" sz="1600" dirty="0" smtClean="0"/>
            <a:t>-</a:t>
          </a:r>
          <a:r>
            <a:rPr lang="en-US" sz="1600" dirty="0" smtClean="0">
              <a:latin typeface="Arial"/>
              <a:cs typeface="Arial"/>
            </a:rPr>
            <a:t>The Factories Act 1955</a:t>
          </a:r>
        </a:p>
        <a:p>
          <a:r>
            <a:rPr lang="en-US" sz="1600" dirty="0" smtClean="0">
              <a:latin typeface="Arial"/>
              <a:cs typeface="Arial"/>
            </a:rPr>
            <a:t>-The Safety, Health &amp; Welfare At Work Act 2005</a:t>
          </a:r>
        </a:p>
        <a:p>
          <a:r>
            <a:rPr lang="en-US" sz="1600" dirty="0" smtClean="0">
              <a:latin typeface="Arial"/>
              <a:cs typeface="Arial"/>
            </a:rPr>
            <a:t>-The Safety, Health &amp; Welfare At Work (General Application) Regulations 2007</a:t>
          </a:r>
        </a:p>
        <a:p>
          <a:r>
            <a:rPr lang="en-US" sz="1600" dirty="0" smtClean="0">
              <a:latin typeface="Arial"/>
              <a:cs typeface="Arial"/>
            </a:rPr>
            <a:t>-The Safety, Health &amp; Welfare at Work (Construction) Regulations 2006</a:t>
          </a:r>
          <a:endParaRPr lang="en-US" sz="1600" dirty="0">
            <a:latin typeface="Arial"/>
            <a:cs typeface="Arial"/>
          </a:endParaRPr>
        </a:p>
      </dgm:t>
    </dgm:pt>
    <dgm:pt modelId="{0369D1B8-692E-364D-83AB-2B06BBAF774B}" type="parTrans" cxnId="{3BB91712-25A9-2D48-B8CA-40F99525DFEF}">
      <dgm:prSet/>
      <dgm:spPr/>
      <dgm:t>
        <a:bodyPr/>
        <a:lstStyle/>
        <a:p>
          <a:endParaRPr lang="en-US"/>
        </a:p>
      </dgm:t>
    </dgm:pt>
    <dgm:pt modelId="{1B3E053D-FF7A-0B49-8748-F88F38E4EE9E}" type="sibTrans" cxnId="{3BB91712-25A9-2D48-B8CA-40F99525DFEF}">
      <dgm:prSet/>
      <dgm:spPr/>
      <dgm:t>
        <a:bodyPr/>
        <a:lstStyle/>
        <a:p>
          <a:endParaRPr lang="en-US"/>
        </a:p>
      </dgm:t>
    </dgm:pt>
    <dgm:pt modelId="{EACE77D5-556D-BE4C-9AB5-AE334AF78E4E}">
      <dgm:prSet custT="1"/>
      <dgm:spPr>
        <a:solidFill>
          <a:srgbClr val="1F497D"/>
        </a:solidFill>
      </dgm:spPr>
      <dgm:t>
        <a:bodyPr/>
        <a:lstStyle/>
        <a:p>
          <a:r>
            <a:rPr lang="en-US" sz="1600" dirty="0" smtClean="0">
              <a:latin typeface="Arial"/>
              <a:cs typeface="Arial"/>
            </a:rPr>
            <a:t>Public Liability.</a:t>
          </a:r>
        </a:p>
        <a:p>
          <a:r>
            <a:rPr lang="en-US" sz="1600" dirty="0" smtClean="0">
              <a:solidFill>
                <a:schemeClr val="bg1"/>
              </a:solidFill>
              <a:latin typeface="Arial"/>
              <a:cs typeface="Arial"/>
            </a:rPr>
            <a:t>-The Occupiers’ Liability Act 1995</a:t>
          </a:r>
        </a:p>
        <a:p>
          <a:endParaRPr lang="en-US" sz="1600" dirty="0" smtClean="0">
            <a:latin typeface="Arial"/>
            <a:cs typeface="Arial"/>
          </a:endParaRPr>
        </a:p>
      </dgm:t>
    </dgm:pt>
    <dgm:pt modelId="{D41E1E0F-FB17-6D42-A42C-BC63F6EC1A10}" type="parTrans" cxnId="{FC6EED2C-D59E-664C-A907-8424A7CB57AD}">
      <dgm:prSet/>
      <dgm:spPr/>
      <dgm:t>
        <a:bodyPr/>
        <a:lstStyle/>
        <a:p>
          <a:endParaRPr lang="en-US"/>
        </a:p>
      </dgm:t>
    </dgm:pt>
    <dgm:pt modelId="{0DBB68D3-D224-4D46-8A08-F8B8E06771A1}" type="sibTrans" cxnId="{FC6EED2C-D59E-664C-A907-8424A7CB57AD}">
      <dgm:prSet/>
      <dgm:spPr/>
      <dgm:t>
        <a:bodyPr/>
        <a:lstStyle/>
        <a:p>
          <a:endParaRPr lang="en-US"/>
        </a:p>
      </dgm:t>
    </dgm:pt>
    <dgm:pt modelId="{D57DE40F-7975-4444-A457-9A84256B649C}" type="pres">
      <dgm:prSet presAssocID="{7E7B5154-410F-D246-B25C-78812DB4A61A}" presName="linear" presStyleCnt="0">
        <dgm:presLayoutVars>
          <dgm:animLvl val="lvl"/>
          <dgm:resizeHandles val="exact"/>
        </dgm:presLayoutVars>
      </dgm:prSet>
      <dgm:spPr/>
      <dgm:t>
        <a:bodyPr/>
        <a:lstStyle/>
        <a:p>
          <a:endParaRPr lang="en-US"/>
        </a:p>
      </dgm:t>
    </dgm:pt>
    <dgm:pt modelId="{B8265294-3C3D-4A4E-8708-CB95A1B08322}" type="pres">
      <dgm:prSet presAssocID="{511EB020-7AE6-0A46-B867-6851319E9C9C}" presName="parentText" presStyleLbl="node1" presStyleIdx="0" presStyleCnt="3" custScaleY="81100" custLinFactY="-27053" custLinFactNeighborY="-100000">
        <dgm:presLayoutVars>
          <dgm:chMax val="0"/>
          <dgm:bulletEnabled val="1"/>
        </dgm:presLayoutVars>
      </dgm:prSet>
      <dgm:spPr/>
      <dgm:t>
        <a:bodyPr/>
        <a:lstStyle/>
        <a:p>
          <a:endParaRPr lang="en-US"/>
        </a:p>
      </dgm:t>
    </dgm:pt>
    <dgm:pt modelId="{08600773-2390-0A42-9B0B-3B78FB71C9D8}" type="pres">
      <dgm:prSet presAssocID="{1F6CFE79-E48B-1B41-BBFC-48B90143B8B8}" presName="spacer" presStyleCnt="0"/>
      <dgm:spPr/>
    </dgm:pt>
    <dgm:pt modelId="{C08ED1A3-99BF-704B-9C21-09CA03F4352B}" type="pres">
      <dgm:prSet presAssocID="{3892FAB9-7D2A-9743-B011-6804CB3B1F33}" presName="parentText" presStyleLbl="node1" presStyleIdx="1" presStyleCnt="3" custScaleY="155703" custLinFactY="-12459" custLinFactNeighborY="-100000">
        <dgm:presLayoutVars>
          <dgm:chMax val="0"/>
          <dgm:bulletEnabled val="1"/>
        </dgm:presLayoutVars>
      </dgm:prSet>
      <dgm:spPr/>
      <dgm:t>
        <a:bodyPr/>
        <a:lstStyle/>
        <a:p>
          <a:endParaRPr lang="en-US"/>
        </a:p>
      </dgm:t>
    </dgm:pt>
    <dgm:pt modelId="{B04DBD97-6B49-B849-9863-9A5AA066D4F6}" type="pres">
      <dgm:prSet presAssocID="{1B3E053D-FF7A-0B49-8748-F88F38E4EE9E}" presName="spacer" presStyleCnt="0"/>
      <dgm:spPr/>
    </dgm:pt>
    <dgm:pt modelId="{D3208A7B-222C-CF4A-ACCE-4BB642DC6139}" type="pres">
      <dgm:prSet presAssocID="{EACE77D5-556D-BE4C-9AB5-AE334AF78E4E}" presName="parentText" presStyleLbl="node1" presStyleIdx="2" presStyleCnt="3" custScaleY="90919" custLinFactNeighborY="-16542">
        <dgm:presLayoutVars>
          <dgm:chMax val="0"/>
          <dgm:bulletEnabled val="1"/>
        </dgm:presLayoutVars>
      </dgm:prSet>
      <dgm:spPr/>
      <dgm:t>
        <a:bodyPr/>
        <a:lstStyle/>
        <a:p>
          <a:endParaRPr lang="en-US"/>
        </a:p>
      </dgm:t>
    </dgm:pt>
  </dgm:ptLst>
  <dgm:cxnLst>
    <dgm:cxn modelId="{C6070619-DD2F-ED4F-BF05-E64B5782962D}" srcId="{7E7B5154-410F-D246-B25C-78812DB4A61A}" destId="{511EB020-7AE6-0A46-B867-6851319E9C9C}" srcOrd="0" destOrd="0" parTransId="{97D0C4BC-F0D0-7840-9446-7C11812F6CC2}" sibTransId="{1F6CFE79-E48B-1B41-BBFC-48B90143B8B8}"/>
    <dgm:cxn modelId="{730BFF24-EF8C-6B4B-8007-F9D5311D6FF2}" type="presOf" srcId="{3892FAB9-7D2A-9743-B011-6804CB3B1F33}" destId="{C08ED1A3-99BF-704B-9C21-09CA03F4352B}" srcOrd="0" destOrd="0" presId="urn:microsoft.com/office/officeart/2005/8/layout/vList2"/>
    <dgm:cxn modelId="{3BB91712-25A9-2D48-B8CA-40F99525DFEF}" srcId="{7E7B5154-410F-D246-B25C-78812DB4A61A}" destId="{3892FAB9-7D2A-9743-B011-6804CB3B1F33}" srcOrd="1" destOrd="0" parTransId="{0369D1B8-692E-364D-83AB-2B06BBAF774B}" sibTransId="{1B3E053D-FF7A-0B49-8748-F88F38E4EE9E}"/>
    <dgm:cxn modelId="{7440E690-F004-E145-80E7-CF8794BD6B02}" type="presOf" srcId="{7E7B5154-410F-D246-B25C-78812DB4A61A}" destId="{D57DE40F-7975-4444-A457-9A84256B649C}" srcOrd="0" destOrd="0" presId="urn:microsoft.com/office/officeart/2005/8/layout/vList2"/>
    <dgm:cxn modelId="{AFAB93D3-23F7-8D47-BE08-8EC7482BB31B}" type="presOf" srcId="{EACE77D5-556D-BE4C-9AB5-AE334AF78E4E}" destId="{D3208A7B-222C-CF4A-ACCE-4BB642DC6139}" srcOrd="0" destOrd="0" presId="urn:microsoft.com/office/officeart/2005/8/layout/vList2"/>
    <dgm:cxn modelId="{FC6EED2C-D59E-664C-A907-8424A7CB57AD}" srcId="{7E7B5154-410F-D246-B25C-78812DB4A61A}" destId="{EACE77D5-556D-BE4C-9AB5-AE334AF78E4E}" srcOrd="2" destOrd="0" parTransId="{D41E1E0F-FB17-6D42-A42C-BC63F6EC1A10}" sibTransId="{0DBB68D3-D224-4D46-8A08-F8B8E06771A1}"/>
    <dgm:cxn modelId="{CFA8268D-956D-EB4A-8EAB-D37B74F4C619}" type="presOf" srcId="{511EB020-7AE6-0A46-B867-6851319E9C9C}" destId="{B8265294-3C3D-4A4E-8708-CB95A1B08322}" srcOrd="0" destOrd="0" presId="urn:microsoft.com/office/officeart/2005/8/layout/vList2"/>
    <dgm:cxn modelId="{DBFD5DFA-1376-F74D-A764-234D3EED99FD}" type="presParOf" srcId="{D57DE40F-7975-4444-A457-9A84256B649C}" destId="{B8265294-3C3D-4A4E-8708-CB95A1B08322}" srcOrd="0" destOrd="0" presId="urn:microsoft.com/office/officeart/2005/8/layout/vList2"/>
    <dgm:cxn modelId="{DA78B420-D14C-5947-8DED-4D5C02A53AD6}" type="presParOf" srcId="{D57DE40F-7975-4444-A457-9A84256B649C}" destId="{08600773-2390-0A42-9B0B-3B78FB71C9D8}" srcOrd="1" destOrd="0" presId="urn:microsoft.com/office/officeart/2005/8/layout/vList2"/>
    <dgm:cxn modelId="{64F50EE3-A7F4-B743-9906-C6A340A228D3}" type="presParOf" srcId="{D57DE40F-7975-4444-A457-9A84256B649C}" destId="{C08ED1A3-99BF-704B-9C21-09CA03F4352B}" srcOrd="2" destOrd="0" presId="urn:microsoft.com/office/officeart/2005/8/layout/vList2"/>
    <dgm:cxn modelId="{4140F747-D057-2C4B-BB2A-FD842BD6E9B5}" type="presParOf" srcId="{D57DE40F-7975-4444-A457-9A84256B649C}" destId="{B04DBD97-6B49-B849-9863-9A5AA066D4F6}" srcOrd="3" destOrd="0" presId="urn:microsoft.com/office/officeart/2005/8/layout/vList2"/>
    <dgm:cxn modelId="{BB1E99DC-B285-EA49-A48F-5A97DC106C84}" type="presParOf" srcId="{D57DE40F-7975-4444-A457-9A84256B649C}" destId="{D3208A7B-222C-CF4A-ACCE-4BB642DC6139}"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2D998B-7F73-7C4A-B2AA-BFFFE1D2DC94}" type="doc">
      <dgm:prSet loTypeId="urn:microsoft.com/office/officeart/2005/8/layout/chevron2" loCatId="" qsTypeId="urn:microsoft.com/office/officeart/2005/8/quickstyle/3D2" qsCatId="3D" csTypeId="urn:microsoft.com/office/officeart/2005/8/colors/accent1_2" csCatId="accent1" phldr="1"/>
      <dgm:spPr/>
      <dgm:t>
        <a:bodyPr/>
        <a:lstStyle/>
        <a:p>
          <a:endParaRPr lang="en-US"/>
        </a:p>
      </dgm:t>
    </dgm:pt>
    <dgm:pt modelId="{DC728A7C-380B-134F-A92B-7CC22CE796A5}">
      <dgm:prSet phldrT="[Text]"/>
      <dgm:spPr>
        <a:solidFill>
          <a:srgbClr val="1F497D"/>
        </a:solidFill>
      </dgm:spPr>
      <dgm:t>
        <a:bodyPr/>
        <a:lstStyle/>
        <a:p>
          <a:endParaRPr lang="en-US" dirty="0"/>
        </a:p>
      </dgm:t>
    </dgm:pt>
    <dgm:pt modelId="{AC9509CF-61CD-224F-B8F7-17D543899945}" type="parTrans" cxnId="{97B596E1-521F-5341-8F88-909A6ED9E1D2}">
      <dgm:prSet/>
      <dgm:spPr/>
      <dgm:t>
        <a:bodyPr/>
        <a:lstStyle/>
        <a:p>
          <a:endParaRPr lang="en-US"/>
        </a:p>
      </dgm:t>
    </dgm:pt>
    <dgm:pt modelId="{298901BF-5E30-3D46-A970-ED0E33C500DF}" type="sibTrans" cxnId="{97B596E1-521F-5341-8F88-909A6ED9E1D2}">
      <dgm:prSet/>
      <dgm:spPr/>
      <dgm:t>
        <a:bodyPr/>
        <a:lstStyle/>
        <a:p>
          <a:endParaRPr lang="en-US"/>
        </a:p>
      </dgm:t>
    </dgm:pt>
    <dgm:pt modelId="{F7B59930-03BC-6742-A8FA-7B73CF34BBEB}">
      <dgm:prSet phldrT="[Text]"/>
      <dgm:spPr>
        <a:solidFill>
          <a:srgbClr val="1F497D"/>
        </a:solidFill>
      </dgm:spPr>
      <dgm:t>
        <a:bodyPr/>
        <a:lstStyle/>
        <a:p>
          <a:endParaRPr lang="en-US" dirty="0"/>
        </a:p>
      </dgm:t>
    </dgm:pt>
    <dgm:pt modelId="{8212418D-2609-4748-AA26-7DBC8356F322}" type="parTrans" cxnId="{33BF1537-046D-6A43-AD26-5823BDE64E28}">
      <dgm:prSet/>
      <dgm:spPr/>
      <dgm:t>
        <a:bodyPr/>
        <a:lstStyle/>
        <a:p>
          <a:endParaRPr lang="en-US"/>
        </a:p>
      </dgm:t>
    </dgm:pt>
    <dgm:pt modelId="{8F67E8E5-CA19-B449-9211-6C7173EEC943}" type="sibTrans" cxnId="{33BF1537-046D-6A43-AD26-5823BDE64E28}">
      <dgm:prSet/>
      <dgm:spPr/>
      <dgm:t>
        <a:bodyPr/>
        <a:lstStyle/>
        <a:p>
          <a:endParaRPr lang="en-US"/>
        </a:p>
      </dgm:t>
    </dgm:pt>
    <dgm:pt modelId="{5A4AB122-3210-FC41-B253-7D93A34498F1}">
      <dgm:prSet phldrT="[Text]"/>
      <dgm:spPr>
        <a:solidFill>
          <a:srgbClr val="1F497D"/>
        </a:solidFill>
      </dgm:spPr>
      <dgm:t>
        <a:bodyPr/>
        <a:lstStyle/>
        <a:p>
          <a:endParaRPr lang="en-US" dirty="0"/>
        </a:p>
      </dgm:t>
    </dgm:pt>
    <dgm:pt modelId="{9E35693E-B0C3-F847-8A8C-273D667F84D7}" type="parTrans" cxnId="{61E776CA-16E7-7D40-9334-94A2BC360166}">
      <dgm:prSet/>
      <dgm:spPr/>
      <dgm:t>
        <a:bodyPr/>
        <a:lstStyle/>
        <a:p>
          <a:endParaRPr lang="en-US"/>
        </a:p>
      </dgm:t>
    </dgm:pt>
    <dgm:pt modelId="{95F0DC0C-12D8-484F-A2C1-5FBE6092A857}" type="sibTrans" cxnId="{61E776CA-16E7-7D40-9334-94A2BC360166}">
      <dgm:prSet/>
      <dgm:spPr/>
      <dgm:t>
        <a:bodyPr/>
        <a:lstStyle/>
        <a:p>
          <a:endParaRPr lang="en-US"/>
        </a:p>
      </dgm:t>
    </dgm:pt>
    <dgm:pt modelId="{B52B4461-D6B1-8545-BD37-E755D183AC2F}">
      <dgm:prSet phldrT="[Text]"/>
      <dgm:spPr>
        <a:solidFill>
          <a:srgbClr val="1F497D"/>
        </a:solidFill>
      </dgm:spPr>
      <dgm:t>
        <a:bodyPr/>
        <a:lstStyle/>
        <a:p>
          <a:endParaRPr lang="en-US" dirty="0"/>
        </a:p>
      </dgm:t>
    </dgm:pt>
    <dgm:pt modelId="{E1776DC9-C421-7541-B508-165096A0AC0F}" type="parTrans" cxnId="{73117511-403B-104D-B3FE-242D8BC8E110}">
      <dgm:prSet/>
      <dgm:spPr/>
      <dgm:t>
        <a:bodyPr/>
        <a:lstStyle/>
        <a:p>
          <a:endParaRPr lang="en-US"/>
        </a:p>
      </dgm:t>
    </dgm:pt>
    <dgm:pt modelId="{9B283279-F3A1-6A4B-9608-30CE9B5319BB}" type="sibTrans" cxnId="{73117511-403B-104D-B3FE-242D8BC8E110}">
      <dgm:prSet/>
      <dgm:spPr/>
      <dgm:t>
        <a:bodyPr/>
        <a:lstStyle/>
        <a:p>
          <a:endParaRPr lang="en-US"/>
        </a:p>
      </dgm:t>
    </dgm:pt>
    <dgm:pt modelId="{6A23DCD6-8BA4-6E48-8A4A-6E6EC37DFA74}">
      <dgm:prSet phldrT="[Text]"/>
      <dgm:spPr>
        <a:solidFill>
          <a:srgbClr val="1F497D"/>
        </a:solidFill>
      </dgm:spPr>
      <dgm:t>
        <a:bodyPr/>
        <a:lstStyle/>
        <a:p>
          <a:endParaRPr lang="en-US" dirty="0"/>
        </a:p>
      </dgm:t>
    </dgm:pt>
    <dgm:pt modelId="{DCBDFF37-A82C-CE46-9EBC-20A0B12FF619}" type="parTrans" cxnId="{7B310E07-BC2F-5241-A370-3322EA6EA9D6}">
      <dgm:prSet/>
      <dgm:spPr/>
      <dgm:t>
        <a:bodyPr/>
        <a:lstStyle/>
        <a:p>
          <a:endParaRPr lang="en-US"/>
        </a:p>
      </dgm:t>
    </dgm:pt>
    <dgm:pt modelId="{2680F14E-B5B1-8E44-886A-CC03A53BAD4B}" type="sibTrans" cxnId="{7B310E07-BC2F-5241-A370-3322EA6EA9D6}">
      <dgm:prSet/>
      <dgm:spPr/>
      <dgm:t>
        <a:bodyPr/>
        <a:lstStyle/>
        <a:p>
          <a:endParaRPr lang="en-US"/>
        </a:p>
      </dgm:t>
    </dgm:pt>
    <dgm:pt modelId="{E75CEBFE-F4DC-A64C-828D-8B5D4A53EBEC}">
      <dgm:prSet/>
      <dgm:spPr/>
      <dgm:t>
        <a:bodyPr/>
        <a:lstStyle/>
        <a:p>
          <a:r>
            <a:rPr lang="en-US" dirty="0" smtClean="0">
              <a:solidFill>
                <a:srgbClr val="1F497D"/>
              </a:solidFill>
              <a:latin typeface="Arial"/>
              <a:cs typeface="Arial"/>
            </a:rPr>
            <a:t>The relationship between the Law of Torts &amp; Insurance is very close.</a:t>
          </a:r>
          <a:endParaRPr lang="en-US" dirty="0">
            <a:solidFill>
              <a:srgbClr val="1F497D"/>
            </a:solidFill>
            <a:latin typeface="Arial"/>
            <a:cs typeface="Arial"/>
          </a:endParaRPr>
        </a:p>
      </dgm:t>
    </dgm:pt>
    <dgm:pt modelId="{6D4F5204-320A-0441-8CE7-398CBDAB83E5}" type="parTrans" cxnId="{2A7BF2A9-BC5C-5043-89F9-FBE1B76D7493}">
      <dgm:prSet/>
      <dgm:spPr/>
      <dgm:t>
        <a:bodyPr/>
        <a:lstStyle/>
        <a:p>
          <a:endParaRPr lang="en-US"/>
        </a:p>
      </dgm:t>
    </dgm:pt>
    <dgm:pt modelId="{F2AE0D8A-D6C6-C146-A0F7-6E6BC55DE5FE}" type="sibTrans" cxnId="{2A7BF2A9-BC5C-5043-89F9-FBE1B76D7493}">
      <dgm:prSet/>
      <dgm:spPr/>
      <dgm:t>
        <a:bodyPr/>
        <a:lstStyle/>
        <a:p>
          <a:endParaRPr lang="en-US"/>
        </a:p>
      </dgm:t>
    </dgm:pt>
    <dgm:pt modelId="{B37A8213-07CD-8246-9F93-29104334EFD7}">
      <dgm:prSet/>
      <dgm:spPr/>
      <dgm:t>
        <a:bodyPr/>
        <a:lstStyle/>
        <a:p>
          <a:r>
            <a:rPr lang="en-US" dirty="0" smtClean="0">
              <a:solidFill>
                <a:srgbClr val="1F497D"/>
              </a:solidFill>
              <a:latin typeface="Arial"/>
              <a:cs typeface="Arial"/>
            </a:rPr>
            <a:t>The Law of Torts imposes obligations and it regulates the conduct of people in their dealings with one another.</a:t>
          </a:r>
          <a:endParaRPr lang="en-US" dirty="0">
            <a:solidFill>
              <a:srgbClr val="1F497D"/>
            </a:solidFill>
            <a:latin typeface="Arial"/>
            <a:cs typeface="Arial"/>
          </a:endParaRPr>
        </a:p>
      </dgm:t>
    </dgm:pt>
    <dgm:pt modelId="{AB169B81-834B-E746-B4F9-AF04DFCB47B9}" type="parTrans" cxnId="{268E580D-681C-5C4C-87DF-98AE9354FD9E}">
      <dgm:prSet/>
      <dgm:spPr/>
      <dgm:t>
        <a:bodyPr/>
        <a:lstStyle/>
        <a:p>
          <a:endParaRPr lang="en-US"/>
        </a:p>
      </dgm:t>
    </dgm:pt>
    <dgm:pt modelId="{799FF34A-3CE2-364C-88DB-CC1E01E58445}" type="sibTrans" cxnId="{268E580D-681C-5C4C-87DF-98AE9354FD9E}">
      <dgm:prSet/>
      <dgm:spPr/>
      <dgm:t>
        <a:bodyPr/>
        <a:lstStyle/>
        <a:p>
          <a:endParaRPr lang="en-US"/>
        </a:p>
      </dgm:t>
    </dgm:pt>
    <dgm:pt modelId="{E1726A18-4547-4448-9858-F18775749A1B}">
      <dgm:prSet/>
      <dgm:spPr/>
      <dgm:t>
        <a:bodyPr/>
        <a:lstStyle/>
        <a:p>
          <a:r>
            <a:rPr lang="en-US" dirty="0" smtClean="0">
              <a:solidFill>
                <a:srgbClr val="1F497D"/>
              </a:solidFill>
              <a:latin typeface="Arial"/>
              <a:cs typeface="Arial"/>
            </a:rPr>
            <a:t>A wrongdoer can be found liable under the Law of Torts due to negligence, trespass, defamation &amp; nuisance.</a:t>
          </a:r>
          <a:endParaRPr lang="en-US" dirty="0">
            <a:solidFill>
              <a:srgbClr val="1F497D"/>
            </a:solidFill>
            <a:latin typeface="Arial"/>
            <a:cs typeface="Arial"/>
          </a:endParaRPr>
        </a:p>
      </dgm:t>
    </dgm:pt>
    <dgm:pt modelId="{95EBAE10-5EA7-5146-B4CA-F596DFD09B58}" type="parTrans" cxnId="{2AE51829-BBA5-734F-B5A5-A761349C8757}">
      <dgm:prSet/>
      <dgm:spPr/>
      <dgm:t>
        <a:bodyPr/>
        <a:lstStyle/>
        <a:p>
          <a:endParaRPr lang="en-US"/>
        </a:p>
      </dgm:t>
    </dgm:pt>
    <dgm:pt modelId="{BA541AF9-B454-2444-8885-CCCDD0B2A859}" type="sibTrans" cxnId="{2AE51829-BBA5-734F-B5A5-A761349C8757}">
      <dgm:prSet/>
      <dgm:spPr/>
      <dgm:t>
        <a:bodyPr/>
        <a:lstStyle/>
        <a:p>
          <a:endParaRPr lang="en-US"/>
        </a:p>
      </dgm:t>
    </dgm:pt>
    <dgm:pt modelId="{038C933D-ED72-8345-BC88-49DA7A5940F6}">
      <dgm:prSet/>
      <dgm:spPr/>
      <dgm:t>
        <a:bodyPr/>
        <a:lstStyle/>
        <a:p>
          <a:r>
            <a:rPr lang="en-US" dirty="0" smtClean="0">
              <a:solidFill>
                <a:srgbClr val="1F497D"/>
              </a:solidFill>
              <a:latin typeface="Arial"/>
              <a:cs typeface="Arial"/>
            </a:rPr>
            <a:t>In legal terms the word “liability” means anything that puts a person or legal entity at a disadvantage.</a:t>
          </a:r>
          <a:endParaRPr lang="en-US" dirty="0">
            <a:solidFill>
              <a:srgbClr val="1F497D"/>
            </a:solidFill>
            <a:latin typeface="Arial"/>
            <a:cs typeface="Arial"/>
          </a:endParaRPr>
        </a:p>
      </dgm:t>
    </dgm:pt>
    <dgm:pt modelId="{B12CD7D1-F229-6B4F-B07E-CD7B1730F6D3}" type="parTrans" cxnId="{9F4A4185-426A-5648-B27E-DA2304816EBA}">
      <dgm:prSet/>
      <dgm:spPr/>
      <dgm:t>
        <a:bodyPr/>
        <a:lstStyle/>
        <a:p>
          <a:endParaRPr lang="en-US"/>
        </a:p>
      </dgm:t>
    </dgm:pt>
    <dgm:pt modelId="{3AD19321-438D-E645-B746-77D40EC3676A}" type="sibTrans" cxnId="{9F4A4185-426A-5648-B27E-DA2304816EBA}">
      <dgm:prSet/>
      <dgm:spPr/>
      <dgm:t>
        <a:bodyPr/>
        <a:lstStyle/>
        <a:p>
          <a:endParaRPr lang="en-US"/>
        </a:p>
      </dgm:t>
    </dgm:pt>
    <dgm:pt modelId="{F484F713-FED8-7B4A-A34B-3A4AD42636C0}">
      <dgm:prSet/>
      <dgm:spPr/>
      <dgm:t>
        <a:bodyPr/>
        <a:lstStyle/>
        <a:p>
          <a:r>
            <a:rPr lang="en-US" dirty="0" smtClean="0">
              <a:solidFill>
                <a:srgbClr val="1F497D"/>
              </a:solidFill>
              <a:latin typeface="Arial"/>
              <a:cs typeface="Arial"/>
            </a:rPr>
            <a:t>Legal liability is where the wrongdoer is held liable by the legal process and the claimant is entitled to a remedy from the wrongdoer i.e. monetary compensation</a:t>
          </a:r>
          <a:r>
            <a:rPr lang="en-US" dirty="0" smtClean="0">
              <a:solidFill>
                <a:srgbClr val="1F497D"/>
              </a:solidFill>
            </a:rPr>
            <a:t>.</a:t>
          </a:r>
          <a:endParaRPr lang="en-US" dirty="0">
            <a:solidFill>
              <a:srgbClr val="1F497D"/>
            </a:solidFill>
          </a:endParaRPr>
        </a:p>
      </dgm:t>
    </dgm:pt>
    <dgm:pt modelId="{72F69D6D-BD95-674C-AA05-269ACAAE7F2A}" type="parTrans" cxnId="{CCEEBE02-9C33-ED47-B3FF-F0A076560D27}">
      <dgm:prSet/>
      <dgm:spPr/>
      <dgm:t>
        <a:bodyPr/>
        <a:lstStyle/>
        <a:p>
          <a:endParaRPr lang="en-US"/>
        </a:p>
      </dgm:t>
    </dgm:pt>
    <dgm:pt modelId="{124B7FCA-08FE-2C42-8B99-7D07A9AA03D7}" type="sibTrans" cxnId="{CCEEBE02-9C33-ED47-B3FF-F0A076560D27}">
      <dgm:prSet/>
      <dgm:spPr/>
      <dgm:t>
        <a:bodyPr/>
        <a:lstStyle/>
        <a:p>
          <a:endParaRPr lang="en-US"/>
        </a:p>
      </dgm:t>
    </dgm:pt>
    <dgm:pt modelId="{20B44779-A098-9841-BD79-BC724FA0AD5B}" type="pres">
      <dgm:prSet presAssocID="{CB2D998B-7F73-7C4A-B2AA-BFFFE1D2DC94}" presName="linearFlow" presStyleCnt="0">
        <dgm:presLayoutVars>
          <dgm:dir/>
          <dgm:animLvl val="lvl"/>
          <dgm:resizeHandles val="exact"/>
        </dgm:presLayoutVars>
      </dgm:prSet>
      <dgm:spPr/>
      <dgm:t>
        <a:bodyPr/>
        <a:lstStyle/>
        <a:p>
          <a:endParaRPr lang="en-US"/>
        </a:p>
      </dgm:t>
    </dgm:pt>
    <dgm:pt modelId="{5750C9A9-EAFD-A542-AF9E-12FDD0DD8634}" type="pres">
      <dgm:prSet presAssocID="{DC728A7C-380B-134F-A92B-7CC22CE796A5}" presName="composite" presStyleCnt="0"/>
      <dgm:spPr/>
    </dgm:pt>
    <dgm:pt modelId="{18FBB4DB-D90B-904F-BC59-1BE00DE9F035}" type="pres">
      <dgm:prSet presAssocID="{DC728A7C-380B-134F-A92B-7CC22CE796A5}" presName="parentText" presStyleLbl="alignNode1" presStyleIdx="0" presStyleCnt="5">
        <dgm:presLayoutVars>
          <dgm:chMax val="1"/>
          <dgm:bulletEnabled val="1"/>
        </dgm:presLayoutVars>
      </dgm:prSet>
      <dgm:spPr/>
      <dgm:t>
        <a:bodyPr/>
        <a:lstStyle/>
        <a:p>
          <a:endParaRPr lang="en-US"/>
        </a:p>
      </dgm:t>
    </dgm:pt>
    <dgm:pt modelId="{4D2E7770-F416-C44E-8907-A739261DA9DC}" type="pres">
      <dgm:prSet presAssocID="{DC728A7C-380B-134F-A92B-7CC22CE796A5}" presName="descendantText" presStyleLbl="alignAcc1" presStyleIdx="0" presStyleCnt="5">
        <dgm:presLayoutVars>
          <dgm:bulletEnabled val="1"/>
        </dgm:presLayoutVars>
      </dgm:prSet>
      <dgm:spPr/>
      <dgm:t>
        <a:bodyPr/>
        <a:lstStyle/>
        <a:p>
          <a:endParaRPr lang="en-US"/>
        </a:p>
      </dgm:t>
    </dgm:pt>
    <dgm:pt modelId="{AD92A979-02E6-EF43-9A8B-9786DD33BCBF}" type="pres">
      <dgm:prSet presAssocID="{298901BF-5E30-3D46-A970-ED0E33C500DF}" presName="sp" presStyleCnt="0"/>
      <dgm:spPr/>
    </dgm:pt>
    <dgm:pt modelId="{10A4EA3C-D9E3-994F-BE69-2E5866780ADB}" type="pres">
      <dgm:prSet presAssocID="{F7B59930-03BC-6742-A8FA-7B73CF34BBEB}" presName="composite" presStyleCnt="0"/>
      <dgm:spPr/>
    </dgm:pt>
    <dgm:pt modelId="{D057C056-537E-4A40-9266-2219A547D099}" type="pres">
      <dgm:prSet presAssocID="{F7B59930-03BC-6742-A8FA-7B73CF34BBEB}" presName="parentText" presStyleLbl="alignNode1" presStyleIdx="1" presStyleCnt="5">
        <dgm:presLayoutVars>
          <dgm:chMax val="1"/>
          <dgm:bulletEnabled val="1"/>
        </dgm:presLayoutVars>
      </dgm:prSet>
      <dgm:spPr/>
      <dgm:t>
        <a:bodyPr/>
        <a:lstStyle/>
        <a:p>
          <a:endParaRPr lang="en-US"/>
        </a:p>
      </dgm:t>
    </dgm:pt>
    <dgm:pt modelId="{08302817-5B05-3C4D-BE8F-D1DBAA809DBC}" type="pres">
      <dgm:prSet presAssocID="{F7B59930-03BC-6742-A8FA-7B73CF34BBEB}" presName="descendantText" presStyleLbl="alignAcc1" presStyleIdx="1" presStyleCnt="5">
        <dgm:presLayoutVars>
          <dgm:bulletEnabled val="1"/>
        </dgm:presLayoutVars>
      </dgm:prSet>
      <dgm:spPr/>
      <dgm:t>
        <a:bodyPr/>
        <a:lstStyle/>
        <a:p>
          <a:endParaRPr lang="en-US"/>
        </a:p>
      </dgm:t>
    </dgm:pt>
    <dgm:pt modelId="{2C2EFE1E-7977-6B48-AC3A-A61AB93DDC76}" type="pres">
      <dgm:prSet presAssocID="{8F67E8E5-CA19-B449-9211-6C7173EEC943}" presName="sp" presStyleCnt="0"/>
      <dgm:spPr/>
    </dgm:pt>
    <dgm:pt modelId="{F8173B98-0796-934E-8464-4A7DFD1722EB}" type="pres">
      <dgm:prSet presAssocID="{5A4AB122-3210-FC41-B253-7D93A34498F1}" presName="composite" presStyleCnt="0"/>
      <dgm:spPr/>
    </dgm:pt>
    <dgm:pt modelId="{B3DC5305-5796-2F4B-9689-10BF523505E5}" type="pres">
      <dgm:prSet presAssocID="{5A4AB122-3210-FC41-B253-7D93A34498F1}" presName="parentText" presStyleLbl="alignNode1" presStyleIdx="2" presStyleCnt="5">
        <dgm:presLayoutVars>
          <dgm:chMax val="1"/>
          <dgm:bulletEnabled val="1"/>
        </dgm:presLayoutVars>
      </dgm:prSet>
      <dgm:spPr/>
      <dgm:t>
        <a:bodyPr/>
        <a:lstStyle/>
        <a:p>
          <a:endParaRPr lang="en-US"/>
        </a:p>
      </dgm:t>
    </dgm:pt>
    <dgm:pt modelId="{3C32B0BE-DE98-CC45-9FD4-987C5BCD8422}" type="pres">
      <dgm:prSet presAssocID="{5A4AB122-3210-FC41-B253-7D93A34498F1}" presName="descendantText" presStyleLbl="alignAcc1" presStyleIdx="2" presStyleCnt="5">
        <dgm:presLayoutVars>
          <dgm:bulletEnabled val="1"/>
        </dgm:presLayoutVars>
      </dgm:prSet>
      <dgm:spPr/>
      <dgm:t>
        <a:bodyPr/>
        <a:lstStyle/>
        <a:p>
          <a:endParaRPr lang="en-US"/>
        </a:p>
      </dgm:t>
    </dgm:pt>
    <dgm:pt modelId="{6B35070F-4B77-A841-8942-07AC5C56D76F}" type="pres">
      <dgm:prSet presAssocID="{95F0DC0C-12D8-484F-A2C1-5FBE6092A857}" presName="sp" presStyleCnt="0"/>
      <dgm:spPr/>
    </dgm:pt>
    <dgm:pt modelId="{8CF7FDAE-9B3E-844C-915A-8158D7D7EA4A}" type="pres">
      <dgm:prSet presAssocID="{B52B4461-D6B1-8545-BD37-E755D183AC2F}" presName="composite" presStyleCnt="0"/>
      <dgm:spPr/>
    </dgm:pt>
    <dgm:pt modelId="{934B8C1F-E7A0-3F45-B0EA-5C45CDDC32C0}" type="pres">
      <dgm:prSet presAssocID="{B52B4461-D6B1-8545-BD37-E755D183AC2F}" presName="parentText" presStyleLbl="alignNode1" presStyleIdx="3" presStyleCnt="5">
        <dgm:presLayoutVars>
          <dgm:chMax val="1"/>
          <dgm:bulletEnabled val="1"/>
        </dgm:presLayoutVars>
      </dgm:prSet>
      <dgm:spPr/>
      <dgm:t>
        <a:bodyPr/>
        <a:lstStyle/>
        <a:p>
          <a:endParaRPr lang="en-US"/>
        </a:p>
      </dgm:t>
    </dgm:pt>
    <dgm:pt modelId="{AB52A004-ACA6-4148-9637-804D13CD2A05}" type="pres">
      <dgm:prSet presAssocID="{B52B4461-D6B1-8545-BD37-E755D183AC2F}" presName="descendantText" presStyleLbl="alignAcc1" presStyleIdx="3" presStyleCnt="5">
        <dgm:presLayoutVars>
          <dgm:bulletEnabled val="1"/>
        </dgm:presLayoutVars>
      </dgm:prSet>
      <dgm:spPr/>
      <dgm:t>
        <a:bodyPr/>
        <a:lstStyle/>
        <a:p>
          <a:endParaRPr lang="en-US"/>
        </a:p>
      </dgm:t>
    </dgm:pt>
    <dgm:pt modelId="{7E2ADEFA-0890-5F49-8A90-868C320EB28A}" type="pres">
      <dgm:prSet presAssocID="{9B283279-F3A1-6A4B-9608-30CE9B5319BB}" presName="sp" presStyleCnt="0"/>
      <dgm:spPr/>
    </dgm:pt>
    <dgm:pt modelId="{003EF74B-DC58-D84B-9F2C-FD41C1AC999F}" type="pres">
      <dgm:prSet presAssocID="{6A23DCD6-8BA4-6E48-8A4A-6E6EC37DFA74}" presName="composite" presStyleCnt="0"/>
      <dgm:spPr/>
    </dgm:pt>
    <dgm:pt modelId="{2AD16FCE-7F26-DF4E-823F-B46F2913DE16}" type="pres">
      <dgm:prSet presAssocID="{6A23DCD6-8BA4-6E48-8A4A-6E6EC37DFA74}" presName="parentText" presStyleLbl="alignNode1" presStyleIdx="4" presStyleCnt="5">
        <dgm:presLayoutVars>
          <dgm:chMax val="1"/>
          <dgm:bulletEnabled val="1"/>
        </dgm:presLayoutVars>
      </dgm:prSet>
      <dgm:spPr/>
      <dgm:t>
        <a:bodyPr/>
        <a:lstStyle/>
        <a:p>
          <a:endParaRPr lang="en-US"/>
        </a:p>
      </dgm:t>
    </dgm:pt>
    <dgm:pt modelId="{92F3514B-6B0D-4343-A3DB-A426F23543B0}" type="pres">
      <dgm:prSet presAssocID="{6A23DCD6-8BA4-6E48-8A4A-6E6EC37DFA74}" presName="descendantText" presStyleLbl="alignAcc1" presStyleIdx="4" presStyleCnt="5">
        <dgm:presLayoutVars>
          <dgm:bulletEnabled val="1"/>
        </dgm:presLayoutVars>
      </dgm:prSet>
      <dgm:spPr/>
      <dgm:t>
        <a:bodyPr/>
        <a:lstStyle/>
        <a:p>
          <a:endParaRPr lang="en-US"/>
        </a:p>
      </dgm:t>
    </dgm:pt>
  </dgm:ptLst>
  <dgm:cxnLst>
    <dgm:cxn modelId="{036A5B2F-4257-4E47-80A4-76BEB1E0C99B}" type="presOf" srcId="{F484F713-FED8-7B4A-A34B-3A4AD42636C0}" destId="{92F3514B-6B0D-4343-A3DB-A426F23543B0}" srcOrd="0" destOrd="0" presId="urn:microsoft.com/office/officeart/2005/8/layout/chevron2"/>
    <dgm:cxn modelId="{63BBA92E-A51D-A648-8F03-9A9B9D2E4EBA}" type="presOf" srcId="{038C933D-ED72-8345-BC88-49DA7A5940F6}" destId="{AB52A004-ACA6-4148-9637-804D13CD2A05}" srcOrd="0" destOrd="0" presId="urn:microsoft.com/office/officeart/2005/8/layout/chevron2"/>
    <dgm:cxn modelId="{7B310E07-BC2F-5241-A370-3322EA6EA9D6}" srcId="{CB2D998B-7F73-7C4A-B2AA-BFFFE1D2DC94}" destId="{6A23DCD6-8BA4-6E48-8A4A-6E6EC37DFA74}" srcOrd="4" destOrd="0" parTransId="{DCBDFF37-A82C-CE46-9EBC-20A0B12FF619}" sibTransId="{2680F14E-B5B1-8E44-886A-CC03A53BAD4B}"/>
    <dgm:cxn modelId="{33BF1537-046D-6A43-AD26-5823BDE64E28}" srcId="{CB2D998B-7F73-7C4A-B2AA-BFFFE1D2DC94}" destId="{F7B59930-03BC-6742-A8FA-7B73CF34BBEB}" srcOrd="1" destOrd="0" parTransId="{8212418D-2609-4748-AA26-7DBC8356F322}" sibTransId="{8F67E8E5-CA19-B449-9211-6C7173EEC943}"/>
    <dgm:cxn modelId="{73117511-403B-104D-B3FE-242D8BC8E110}" srcId="{CB2D998B-7F73-7C4A-B2AA-BFFFE1D2DC94}" destId="{B52B4461-D6B1-8545-BD37-E755D183AC2F}" srcOrd="3" destOrd="0" parTransId="{E1776DC9-C421-7541-B508-165096A0AC0F}" sibTransId="{9B283279-F3A1-6A4B-9608-30CE9B5319BB}"/>
    <dgm:cxn modelId="{B1D5A821-4F04-F843-95E9-D67B0CFE1AE0}" type="presOf" srcId="{B52B4461-D6B1-8545-BD37-E755D183AC2F}" destId="{934B8C1F-E7A0-3F45-B0EA-5C45CDDC32C0}" srcOrd="0" destOrd="0" presId="urn:microsoft.com/office/officeart/2005/8/layout/chevron2"/>
    <dgm:cxn modelId="{C7510A48-D290-A444-BDB5-D77D41093ADE}" type="presOf" srcId="{6A23DCD6-8BA4-6E48-8A4A-6E6EC37DFA74}" destId="{2AD16FCE-7F26-DF4E-823F-B46F2913DE16}" srcOrd="0" destOrd="0" presId="urn:microsoft.com/office/officeart/2005/8/layout/chevron2"/>
    <dgm:cxn modelId="{7C3E5F96-6D35-004B-9033-A3F9B43839B5}" type="presOf" srcId="{5A4AB122-3210-FC41-B253-7D93A34498F1}" destId="{B3DC5305-5796-2F4B-9689-10BF523505E5}" srcOrd="0" destOrd="0" presId="urn:microsoft.com/office/officeart/2005/8/layout/chevron2"/>
    <dgm:cxn modelId="{97B596E1-521F-5341-8F88-909A6ED9E1D2}" srcId="{CB2D998B-7F73-7C4A-B2AA-BFFFE1D2DC94}" destId="{DC728A7C-380B-134F-A92B-7CC22CE796A5}" srcOrd="0" destOrd="0" parTransId="{AC9509CF-61CD-224F-B8F7-17D543899945}" sibTransId="{298901BF-5E30-3D46-A970-ED0E33C500DF}"/>
    <dgm:cxn modelId="{CCEEBE02-9C33-ED47-B3FF-F0A076560D27}" srcId="{6A23DCD6-8BA4-6E48-8A4A-6E6EC37DFA74}" destId="{F484F713-FED8-7B4A-A34B-3A4AD42636C0}" srcOrd="0" destOrd="0" parTransId="{72F69D6D-BD95-674C-AA05-269ACAAE7F2A}" sibTransId="{124B7FCA-08FE-2C42-8B99-7D07A9AA03D7}"/>
    <dgm:cxn modelId="{2A7BF2A9-BC5C-5043-89F9-FBE1B76D7493}" srcId="{DC728A7C-380B-134F-A92B-7CC22CE796A5}" destId="{E75CEBFE-F4DC-A64C-828D-8B5D4A53EBEC}" srcOrd="0" destOrd="0" parTransId="{6D4F5204-320A-0441-8CE7-398CBDAB83E5}" sibTransId="{F2AE0D8A-D6C6-C146-A0F7-6E6BC55DE5FE}"/>
    <dgm:cxn modelId="{57422FAA-F13B-4548-A24F-018BC624C82E}" type="presOf" srcId="{B37A8213-07CD-8246-9F93-29104334EFD7}" destId="{08302817-5B05-3C4D-BE8F-D1DBAA809DBC}" srcOrd="0" destOrd="0" presId="urn:microsoft.com/office/officeart/2005/8/layout/chevron2"/>
    <dgm:cxn modelId="{58CECABA-92C5-2A46-B2AA-2065C38B2D06}" type="presOf" srcId="{E75CEBFE-F4DC-A64C-828D-8B5D4A53EBEC}" destId="{4D2E7770-F416-C44E-8907-A739261DA9DC}" srcOrd="0" destOrd="0" presId="urn:microsoft.com/office/officeart/2005/8/layout/chevron2"/>
    <dgm:cxn modelId="{9F4A4185-426A-5648-B27E-DA2304816EBA}" srcId="{B52B4461-D6B1-8545-BD37-E755D183AC2F}" destId="{038C933D-ED72-8345-BC88-49DA7A5940F6}" srcOrd="0" destOrd="0" parTransId="{B12CD7D1-F229-6B4F-B07E-CD7B1730F6D3}" sibTransId="{3AD19321-438D-E645-B746-77D40EC3676A}"/>
    <dgm:cxn modelId="{EBA4C4A9-0793-8244-A17B-C4E2643126D8}" type="presOf" srcId="{DC728A7C-380B-134F-A92B-7CC22CE796A5}" destId="{18FBB4DB-D90B-904F-BC59-1BE00DE9F035}" srcOrd="0" destOrd="0" presId="urn:microsoft.com/office/officeart/2005/8/layout/chevron2"/>
    <dgm:cxn modelId="{2AE51829-BBA5-734F-B5A5-A761349C8757}" srcId="{5A4AB122-3210-FC41-B253-7D93A34498F1}" destId="{E1726A18-4547-4448-9858-F18775749A1B}" srcOrd="0" destOrd="0" parTransId="{95EBAE10-5EA7-5146-B4CA-F596DFD09B58}" sibTransId="{BA541AF9-B454-2444-8885-CCCDD0B2A859}"/>
    <dgm:cxn modelId="{311132D2-7EB7-B247-AFF1-8D93E2DEECB8}" type="presOf" srcId="{CB2D998B-7F73-7C4A-B2AA-BFFFE1D2DC94}" destId="{20B44779-A098-9841-BD79-BC724FA0AD5B}" srcOrd="0" destOrd="0" presId="urn:microsoft.com/office/officeart/2005/8/layout/chevron2"/>
    <dgm:cxn modelId="{7A2A2336-D10F-484B-A6AC-C8E49F117326}" type="presOf" srcId="{F7B59930-03BC-6742-A8FA-7B73CF34BBEB}" destId="{D057C056-537E-4A40-9266-2219A547D099}" srcOrd="0" destOrd="0" presId="urn:microsoft.com/office/officeart/2005/8/layout/chevron2"/>
    <dgm:cxn modelId="{5374757E-090C-2248-BF34-603A2ADA5615}" type="presOf" srcId="{E1726A18-4547-4448-9858-F18775749A1B}" destId="{3C32B0BE-DE98-CC45-9FD4-987C5BCD8422}" srcOrd="0" destOrd="0" presId="urn:microsoft.com/office/officeart/2005/8/layout/chevron2"/>
    <dgm:cxn modelId="{268E580D-681C-5C4C-87DF-98AE9354FD9E}" srcId="{F7B59930-03BC-6742-A8FA-7B73CF34BBEB}" destId="{B37A8213-07CD-8246-9F93-29104334EFD7}" srcOrd="0" destOrd="0" parTransId="{AB169B81-834B-E746-B4F9-AF04DFCB47B9}" sibTransId="{799FF34A-3CE2-364C-88DB-CC1E01E58445}"/>
    <dgm:cxn modelId="{61E776CA-16E7-7D40-9334-94A2BC360166}" srcId="{CB2D998B-7F73-7C4A-B2AA-BFFFE1D2DC94}" destId="{5A4AB122-3210-FC41-B253-7D93A34498F1}" srcOrd="2" destOrd="0" parTransId="{9E35693E-B0C3-F847-8A8C-273D667F84D7}" sibTransId="{95F0DC0C-12D8-484F-A2C1-5FBE6092A857}"/>
    <dgm:cxn modelId="{4CBD5D18-AD49-A841-9C0B-FF195B8099B5}" type="presParOf" srcId="{20B44779-A098-9841-BD79-BC724FA0AD5B}" destId="{5750C9A9-EAFD-A542-AF9E-12FDD0DD8634}" srcOrd="0" destOrd="0" presId="urn:microsoft.com/office/officeart/2005/8/layout/chevron2"/>
    <dgm:cxn modelId="{4275B464-3820-0443-AC71-1427A3BDC534}" type="presParOf" srcId="{5750C9A9-EAFD-A542-AF9E-12FDD0DD8634}" destId="{18FBB4DB-D90B-904F-BC59-1BE00DE9F035}" srcOrd="0" destOrd="0" presId="urn:microsoft.com/office/officeart/2005/8/layout/chevron2"/>
    <dgm:cxn modelId="{CE76D008-3EA4-BD42-A4F2-E9ADD654DFA3}" type="presParOf" srcId="{5750C9A9-EAFD-A542-AF9E-12FDD0DD8634}" destId="{4D2E7770-F416-C44E-8907-A739261DA9DC}" srcOrd="1" destOrd="0" presId="urn:microsoft.com/office/officeart/2005/8/layout/chevron2"/>
    <dgm:cxn modelId="{7D0B32C7-62DE-754A-9EC2-BD3E0F61E010}" type="presParOf" srcId="{20B44779-A098-9841-BD79-BC724FA0AD5B}" destId="{AD92A979-02E6-EF43-9A8B-9786DD33BCBF}" srcOrd="1" destOrd="0" presId="urn:microsoft.com/office/officeart/2005/8/layout/chevron2"/>
    <dgm:cxn modelId="{F6A889A6-AED3-BE4B-B665-36EFC344C8D9}" type="presParOf" srcId="{20B44779-A098-9841-BD79-BC724FA0AD5B}" destId="{10A4EA3C-D9E3-994F-BE69-2E5866780ADB}" srcOrd="2" destOrd="0" presId="urn:microsoft.com/office/officeart/2005/8/layout/chevron2"/>
    <dgm:cxn modelId="{75DF0564-125D-4C41-887E-BF9B560AA12E}" type="presParOf" srcId="{10A4EA3C-D9E3-994F-BE69-2E5866780ADB}" destId="{D057C056-537E-4A40-9266-2219A547D099}" srcOrd="0" destOrd="0" presId="urn:microsoft.com/office/officeart/2005/8/layout/chevron2"/>
    <dgm:cxn modelId="{825D8E62-5B44-DA45-A866-A312010904B0}" type="presParOf" srcId="{10A4EA3C-D9E3-994F-BE69-2E5866780ADB}" destId="{08302817-5B05-3C4D-BE8F-D1DBAA809DBC}" srcOrd="1" destOrd="0" presId="urn:microsoft.com/office/officeart/2005/8/layout/chevron2"/>
    <dgm:cxn modelId="{43C0DB7F-F5C9-0E45-A59F-B8E7751BB7DE}" type="presParOf" srcId="{20B44779-A098-9841-BD79-BC724FA0AD5B}" destId="{2C2EFE1E-7977-6B48-AC3A-A61AB93DDC76}" srcOrd="3" destOrd="0" presId="urn:microsoft.com/office/officeart/2005/8/layout/chevron2"/>
    <dgm:cxn modelId="{81E63FA2-6531-F04B-9D31-A0C2CC79CDD6}" type="presParOf" srcId="{20B44779-A098-9841-BD79-BC724FA0AD5B}" destId="{F8173B98-0796-934E-8464-4A7DFD1722EB}" srcOrd="4" destOrd="0" presId="urn:microsoft.com/office/officeart/2005/8/layout/chevron2"/>
    <dgm:cxn modelId="{81E1344D-CD4D-0E4E-8598-FC7D4E6B4E03}" type="presParOf" srcId="{F8173B98-0796-934E-8464-4A7DFD1722EB}" destId="{B3DC5305-5796-2F4B-9689-10BF523505E5}" srcOrd="0" destOrd="0" presId="urn:microsoft.com/office/officeart/2005/8/layout/chevron2"/>
    <dgm:cxn modelId="{3D15C7E1-6DD9-BE4D-89EC-497557569F18}" type="presParOf" srcId="{F8173B98-0796-934E-8464-4A7DFD1722EB}" destId="{3C32B0BE-DE98-CC45-9FD4-987C5BCD8422}" srcOrd="1" destOrd="0" presId="urn:microsoft.com/office/officeart/2005/8/layout/chevron2"/>
    <dgm:cxn modelId="{455012D2-28F3-264E-9928-B35AFA09DA0D}" type="presParOf" srcId="{20B44779-A098-9841-BD79-BC724FA0AD5B}" destId="{6B35070F-4B77-A841-8942-07AC5C56D76F}" srcOrd="5" destOrd="0" presId="urn:microsoft.com/office/officeart/2005/8/layout/chevron2"/>
    <dgm:cxn modelId="{2C05D97F-DF77-1D4E-97BD-43D0E79BFAE2}" type="presParOf" srcId="{20B44779-A098-9841-BD79-BC724FA0AD5B}" destId="{8CF7FDAE-9B3E-844C-915A-8158D7D7EA4A}" srcOrd="6" destOrd="0" presId="urn:microsoft.com/office/officeart/2005/8/layout/chevron2"/>
    <dgm:cxn modelId="{C6FA63E2-6B4D-5948-B1DF-1F435F59EB57}" type="presParOf" srcId="{8CF7FDAE-9B3E-844C-915A-8158D7D7EA4A}" destId="{934B8C1F-E7A0-3F45-B0EA-5C45CDDC32C0}" srcOrd="0" destOrd="0" presId="urn:microsoft.com/office/officeart/2005/8/layout/chevron2"/>
    <dgm:cxn modelId="{EACE5AF3-9E9A-AE4A-9C5B-F2A789F4C27F}" type="presParOf" srcId="{8CF7FDAE-9B3E-844C-915A-8158D7D7EA4A}" destId="{AB52A004-ACA6-4148-9637-804D13CD2A05}" srcOrd="1" destOrd="0" presId="urn:microsoft.com/office/officeart/2005/8/layout/chevron2"/>
    <dgm:cxn modelId="{3376404D-76C7-D845-A0EC-BDC04F8BD59E}" type="presParOf" srcId="{20B44779-A098-9841-BD79-BC724FA0AD5B}" destId="{7E2ADEFA-0890-5F49-8A90-868C320EB28A}" srcOrd="7" destOrd="0" presId="urn:microsoft.com/office/officeart/2005/8/layout/chevron2"/>
    <dgm:cxn modelId="{30FA7446-6A00-F24B-B6ED-69A052A9A20C}" type="presParOf" srcId="{20B44779-A098-9841-BD79-BC724FA0AD5B}" destId="{003EF74B-DC58-D84B-9F2C-FD41C1AC999F}" srcOrd="8" destOrd="0" presId="urn:microsoft.com/office/officeart/2005/8/layout/chevron2"/>
    <dgm:cxn modelId="{92F1F1F3-BA74-384E-A57D-996D2325B047}" type="presParOf" srcId="{003EF74B-DC58-D84B-9F2C-FD41C1AC999F}" destId="{2AD16FCE-7F26-DF4E-823F-B46F2913DE16}" srcOrd="0" destOrd="0" presId="urn:microsoft.com/office/officeart/2005/8/layout/chevron2"/>
    <dgm:cxn modelId="{A8908DC9-7801-7B47-A1FF-B1B0353505A5}" type="presParOf" srcId="{003EF74B-DC58-D84B-9F2C-FD41C1AC999F}" destId="{92F3514B-6B0D-4343-A3DB-A426F23543B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2FB6A0-3FF5-EC40-8891-59F6CBD22240}" type="doc">
      <dgm:prSet loTypeId="urn:microsoft.com/office/officeart/2005/8/layout/vList2" loCatId="" qsTypeId="urn:microsoft.com/office/officeart/2005/8/quickstyle/3D1" qsCatId="3D" csTypeId="urn:microsoft.com/office/officeart/2005/8/colors/accent1_2" csCatId="accent1" phldr="1"/>
      <dgm:spPr/>
      <dgm:t>
        <a:bodyPr/>
        <a:lstStyle/>
        <a:p>
          <a:endParaRPr lang="en-US"/>
        </a:p>
      </dgm:t>
    </dgm:pt>
    <dgm:pt modelId="{5CE49EDE-BAE1-ED47-8563-60A8EDB3B0E6}">
      <dgm:prSet phldrT="[Text]" custT="1"/>
      <dgm:spPr>
        <a:solidFill>
          <a:schemeClr val="tx2"/>
        </a:solidFill>
      </dgm:spPr>
      <dgm:t>
        <a:bodyPr/>
        <a:lstStyle/>
        <a:p>
          <a:r>
            <a:rPr lang="en-US" sz="2400" dirty="0" smtClean="0">
              <a:latin typeface="Arial"/>
              <a:cs typeface="Arial"/>
            </a:rPr>
            <a:t>Negligence is the tort most often encountered in third party insurance claims.</a:t>
          </a:r>
          <a:endParaRPr lang="en-US" sz="2400" dirty="0">
            <a:latin typeface="Arial"/>
            <a:cs typeface="Arial"/>
          </a:endParaRPr>
        </a:p>
      </dgm:t>
    </dgm:pt>
    <dgm:pt modelId="{3818AB36-3423-A145-B4A0-0BE7E995D860}" type="parTrans" cxnId="{700753C7-3A88-C145-9605-5726F3C47AD4}">
      <dgm:prSet/>
      <dgm:spPr/>
      <dgm:t>
        <a:bodyPr/>
        <a:lstStyle/>
        <a:p>
          <a:endParaRPr lang="en-US"/>
        </a:p>
      </dgm:t>
    </dgm:pt>
    <dgm:pt modelId="{C3B39ED4-D120-CF4F-866B-B7DB093AFDBE}" type="sibTrans" cxnId="{700753C7-3A88-C145-9605-5726F3C47AD4}">
      <dgm:prSet/>
      <dgm:spPr/>
      <dgm:t>
        <a:bodyPr/>
        <a:lstStyle/>
        <a:p>
          <a:endParaRPr lang="en-US"/>
        </a:p>
      </dgm:t>
    </dgm:pt>
    <dgm:pt modelId="{21DCDCFB-CC5F-0B4A-8F41-69ACF5C62566}">
      <dgm:prSet/>
      <dgm:spPr>
        <a:solidFill>
          <a:srgbClr val="1F497D"/>
        </a:solidFill>
      </dgm:spPr>
      <dgm:t>
        <a:bodyPr/>
        <a:lstStyle/>
        <a:p>
          <a:r>
            <a:rPr lang="en-US" smtClean="0">
              <a:latin typeface="Arial"/>
              <a:cs typeface="Arial"/>
            </a:rPr>
            <a:t>To succeed in an action for breach of statutory duty the plaintiff must establish;</a:t>
          </a:r>
          <a:endParaRPr lang="en-US" dirty="0" smtClean="0">
            <a:latin typeface="Arial"/>
            <a:cs typeface="Arial"/>
          </a:endParaRPr>
        </a:p>
      </dgm:t>
    </dgm:pt>
    <dgm:pt modelId="{68CDC520-5FEA-F642-990B-3FB741A2C98A}" type="parTrans" cxnId="{81287B58-18F6-2249-94F3-9A32642CB489}">
      <dgm:prSet/>
      <dgm:spPr/>
      <dgm:t>
        <a:bodyPr/>
        <a:lstStyle/>
        <a:p>
          <a:endParaRPr lang="en-US"/>
        </a:p>
      </dgm:t>
    </dgm:pt>
    <dgm:pt modelId="{CB9F1C51-CF3F-2D48-9300-A3E16C54B386}" type="sibTrans" cxnId="{81287B58-18F6-2249-94F3-9A32642CB489}">
      <dgm:prSet/>
      <dgm:spPr/>
      <dgm:t>
        <a:bodyPr/>
        <a:lstStyle/>
        <a:p>
          <a:endParaRPr lang="en-US"/>
        </a:p>
      </dgm:t>
    </dgm:pt>
    <dgm:pt modelId="{DA5AFB51-F452-8D4F-BF75-C97C901C9113}">
      <dgm:prSet/>
      <dgm:spPr/>
      <dgm:t>
        <a:bodyPr/>
        <a:lstStyle/>
        <a:p>
          <a:r>
            <a:rPr lang="en-US" dirty="0" smtClean="0">
              <a:solidFill>
                <a:schemeClr val="tx2"/>
              </a:solidFill>
              <a:latin typeface="Arial"/>
              <a:cs typeface="Arial"/>
            </a:rPr>
            <a:t>The statute was intended by the </a:t>
          </a:r>
          <a:r>
            <a:rPr lang="en-US" dirty="0" err="1" smtClean="0">
              <a:solidFill>
                <a:schemeClr val="tx2"/>
              </a:solidFill>
              <a:latin typeface="Arial"/>
              <a:cs typeface="Arial"/>
            </a:rPr>
            <a:t>Oireachtas</a:t>
          </a:r>
          <a:r>
            <a:rPr lang="en-US" dirty="0" smtClean="0">
              <a:solidFill>
                <a:schemeClr val="tx2"/>
              </a:solidFill>
              <a:latin typeface="Arial"/>
              <a:cs typeface="Arial"/>
            </a:rPr>
            <a:t> to allow a civil law remedy.</a:t>
          </a:r>
        </a:p>
      </dgm:t>
    </dgm:pt>
    <dgm:pt modelId="{219B23A5-893F-9943-8653-71D9F3783A1C}" type="parTrans" cxnId="{0998E3E6-E9B3-BD43-804E-79EBE1CC294D}">
      <dgm:prSet/>
      <dgm:spPr/>
      <dgm:t>
        <a:bodyPr/>
        <a:lstStyle/>
        <a:p>
          <a:endParaRPr lang="en-US"/>
        </a:p>
      </dgm:t>
    </dgm:pt>
    <dgm:pt modelId="{3385C85F-B736-DA46-A879-D85442804031}" type="sibTrans" cxnId="{0998E3E6-E9B3-BD43-804E-79EBE1CC294D}">
      <dgm:prSet/>
      <dgm:spPr/>
      <dgm:t>
        <a:bodyPr/>
        <a:lstStyle/>
        <a:p>
          <a:endParaRPr lang="en-US"/>
        </a:p>
      </dgm:t>
    </dgm:pt>
    <dgm:pt modelId="{8EB8F196-8DD5-A443-B5B7-D107FA799B43}">
      <dgm:prSet/>
      <dgm:spPr/>
      <dgm:t>
        <a:bodyPr/>
        <a:lstStyle/>
        <a:p>
          <a:r>
            <a:rPr lang="en-US" dirty="0" smtClean="0">
              <a:solidFill>
                <a:schemeClr val="tx2"/>
              </a:solidFill>
              <a:latin typeface="Arial"/>
              <a:cs typeface="Arial"/>
            </a:rPr>
            <a:t>The statute must impose a duty on the defendant.</a:t>
          </a:r>
        </a:p>
      </dgm:t>
    </dgm:pt>
    <dgm:pt modelId="{C1BB86D9-0FE4-3A45-9A13-F3152E4FE470}" type="parTrans" cxnId="{145C0955-44DE-3648-92AA-BEE49C0559EC}">
      <dgm:prSet/>
      <dgm:spPr/>
      <dgm:t>
        <a:bodyPr/>
        <a:lstStyle/>
        <a:p>
          <a:endParaRPr lang="en-US"/>
        </a:p>
      </dgm:t>
    </dgm:pt>
    <dgm:pt modelId="{4A8B3836-9EC0-7B41-927E-2CBDEB2BE87A}" type="sibTrans" cxnId="{145C0955-44DE-3648-92AA-BEE49C0559EC}">
      <dgm:prSet/>
      <dgm:spPr/>
      <dgm:t>
        <a:bodyPr/>
        <a:lstStyle/>
        <a:p>
          <a:endParaRPr lang="en-US"/>
        </a:p>
      </dgm:t>
    </dgm:pt>
    <dgm:pt modelId="{63BA550D-8FB5-5B46-861A-0A70C3320423}">
      <dgm:prSet/>
      <dgm:spPr/>
      <dgm:t>
        <a:bodyPr/>
        <a:lstStyle/>
        <a:p>
          <a:r>
            <a:rPr lang="en-US" dirty="0" smtClean="0">
              <a:solidFill>
                <a:schemeClr val="tx2"/>
              </a:solidFill>
              <a:latin typeface="Arial"/>
              <a:cs typeface="Arial"/>
            </a:rPr>
            <a:t>The plaintiff must prove that the statutory duty was owed to them.</a:t>
          </a:r>
        </a:p>
      </dgm:t>
    </dgm:pt>
    <dgm:pt modelId="{E54A973A-A455-7E40-9717-95C839CEE0EF}" type="parTrans" cxnId="{6D88DC37-7191-9542-A3FB-ED711C484921}">
      <dgm:prSet/>
      <dgm:spPr/>
      <dgm:t>
        <a:bodyPr/>
        <a:lstStyle/>
        <a:p>
          <a:endParaRPr lang="en-US"/>
        </a:p>
      </dgm:t>
    </dgm:pt>
    <dgm:pt modelId="{3D7496CE-15B7-754E-A3F5-AF47D4A5BBC0}" type="sibTrans" cxnId="{6D88DC37-7191-9542-A3FB-ED711C484921}">
      <dgm:prSet/>
      <dgm:spPr/>
      <dgm:t>
        <a:bodyPr/>
        <a:lstStyle/>
        <a:p>
          <a:endParaRPr lang="en-US"/>
        </a:p>
      </dgm:t>
    </dgm:pt>
    <dgm:pt modelId="{51012BED-086E-BE42-BC7A-73C9B6370C81}">
      <dgm:prSet/>
      <dgm:spPr/>
      <dgm:t>
        <a:bodyPr/>
        <a:lstStyle/>
        <a:p>
          <a:r>
            <a:rPr lang="en-US" dirty="0" smtClean="0">
              <a:solidFill>
                <a:schemeClr val="tx2"/>
              </a:solidFill>
              <a:latin typeface="Arial"/>
              <a:cs typeface="Arial"/>
            </a:rPr>
            <a:t>There must be a breach of the duty by the defendant.</a:t>
          </a:r>
        </a:p>
      </dgm:t>
    </dgm:pt>
    <dgm:pt modelId="{214B97A0-1C0F-214E-AB2B-8BC92CF2A739}" type="parTrans" cxnId="{49428558-7A15-AC46-9466-F3C9CBE861BE}">
      <dgm:prSet/>
      <dgm:spPr/>
      <dgm:t>
        <a:bodyPr/>
        <a:lstStyle/>
        <a:p>
          <a:endParaRPr lang="en-US"/>
        </a:p>
      </dgm:t>
    </dgm:pt>
    <dgm:pt modelId="{3AF1881C-B513-A646-A6B1-21623C152562}" type="sibTrans" cxnId="{49428558-7A15-AC46-9466-F3C9CBE861BE}">
      <dgm:prSet/>
      <dgm:spPr/>
      <dgm:t>
        <a:bodyPr/>
        <a:lstStyle/>
        <a:p>
          <a:endParaRPr lang="en-US"/>
        </a:p>
      </dgm:t>
    </dgm:pt>
    <dgm:pt modelId="{1BFB9498-24C1-354C-B464-45C126B19895}">
      <dgm:prSet/>
      <dgm:spPr/>
      <dgm:t>
        <a:bodyPr/>
        <a:lstStyle/>
        <a:p>
          <a:r>
            <a:rPr lang="en-US" dirty="0" smtClean="0">
              <a:solidFill>
                <a:schemeClr val="tx2"/>
              </a:solidFill>
              <a:latin typeface="Arial"/>
              <a:cs typeface="Arial"/>
            </a:rPr>
            <a:t>The damage suffered by the plaintiff must be caused by the breach and be of the sort that was contemplated by the statute.</a:t>
          </a:r>
        </a:p>
      </dgm:t>
    </dgm:pt>
    <dgm:pt modelId="{57EDC422-B33B-424B-994E-5BF1C5EDBA9F}" type="parTrans" cxnId="{77E864B3-BEC3-CE49-8E0B-DC7539DBC584}">
      <dgm:prSet/>
      <dgm:spPr/>
      <dgm:t>
        <a:bodyPr/>
        <a:lstStyle/>
        <a:p>
          <a:endParaRPr lang="en-US"/>
        </a:p>
      </dgm:t>
    </dgm:pt>
    <dgm:pt modelId="{504F94E9-510D-2344-9613-D3C6A82E0C23}" type="sibTrans" cxnId="{77E864B3-BEC3-CE49-8E0B-DC7539DBC584}">
      <dgm:prSet/>
      <dgm:spPr/>
      <dgm:t>
        <a:bodyPr/>
        <a:lstStyle/>
        <a:p>
          <a:endParaRPr lang="en-US"/>
        </a:p>
      </dgm:t>
    </dgm:pt>
    <dgm:pt modelId="{FB8D2A36-1015-E940-B2C5-3CE796905C14}" type="pres">
      <dgm:prSet presAssocID="{9C2FB6A0-3FF5-EC40-8891-59F6CBD22240}" presName="linear" presStyleCnt="0">
        <dgm:presLayoutVars>
          <dgm:animLvl val="lvl"/>
          <dgm:resizeHandles val="exact"/>
        </dgm:presLayoutVars>
      </dgm:prSet>
      <dgm:spPr/>
      <dgm:t>
        <a:bodyPr/>
        <a:lstStyle/>
        <a:p>
          <a:endParaRPr lang="en-US"/>
        </a:p>
      </dgm:t>
    </dgm:pt>
    <dgm:pt modelId="{B420076D-4175-8A47-82CA-92E5F71C309D}" type="pres">
      <dgm:prSet presAssocID="{5CE49EDE-BAE1-ED47-8563-60A8EDB3B0E6}" presName="parentText" presStyleLbl="node1" presStyleIdx="0" presStyleCnt="2" custScaleY="117877" custLinFactY="-141491" custLinFactNeighborY="-200000">
        <dgm:presLayoutVars>
          <dgm:chMax val="0"/>
          <dgm:bulletEnabled val="1"/>
        </dgm:presLayoutVars>
      </dgm:prSet>
      <dgm:spPr/>
      <dgm:t>
        <a:bodyPr/>
        <a:lstStyle/>
        <a:p>
          <a:endParaRPr lang="en-US"/>
        </a:p>
      </dgm:t>
    </dgm:pt>
    <dgm:pt modelId="{13AB4694-89A9-0344-92C9-FC4ED0D52807}" type="pres">
      <dgm:prSet presAssocID="{C3B39ED4-D120-CF4F-866B-B7DB093AFDBE}" presName="spacer" presStyleCnt="0"/>
      <dgm:spPr/>
    </dgm:pt>
    <dgm:pt modelId="{E6C84AE9-B1A8-0841-BB0A-40A5A97212B0}" type="pres">
      <dgm:prSet presAssocID="{21DCDCFB-CC5F-0B4A-8F41-69ACF5C62566}" presName="parentText" presStyleLbl="node1" presStyleIdx="1" presStyleCnt="2">
        <dgm:presLayoutVars>
          <dgm:chMax val="0"/>
          <dgm:bulletEnabled val="1"/>
        </dgm:presLayoutVars>
      </dgm:prSet>
      <dgm:spPr/>
      <dgm:t>
        <a:bodyPr/>
        <a:lstStyle/>
        <a:p>
          <a:endParaRPr lang="en-US"/>
        </a:p>
      </dgm:t>
    </dgm:pt>
    <dgm:pt modelId="{9F63CFBD-949E-9845-8D48-6C7A561BABC0}" type="pres">
      <dgm:prSet presAssocID="{21DCDCFB-CC5F-0B4A-8F41-69ACF5C62566}" presName="childText" presStyleLbl="revTx" presStyleIdx="0" presStyleCnt="1">
        <dgm:presLayoutVars>
          <dgm:bulletEnabled val="1"/>
        </dgm:presLayoutVars>
      </dgm:prSet>
      <dgm:spPr/>
      <dgm:t>
        <a:bodyPr/>
        <a:lstStyle/>
        <a:p>
          <a:endParaRPr lang="en-US"/>
        </a:p>
      </dgm:t>
    </dgm:pt>
  </dgm:ptLst>
  <dgm:cxnLst>
    <dgm:cxn modelId="{33022DF2-2EEF-614A-A395-FB346EFE8B24}" type="presOf" srcId="{21DCDCFB-CC5F-0B4A-8F41-69ACF5C62566}" destId="{E6C84AE9-B1A8-0841-BB0A-40A5A97212B0}" srcOrd="0" destOrd="0" presId="urn:microsoft.com/office/officeart/2005/8/layout/vList2"/>
    <dgm:cxn modelId="{AA5A7432-1FB7-9A49-8422-8B8C41049CDA}" type="presOf" srcId="{51012BED-086E-BE42-BC7A-73C9B6370C81}" destId="{9F63CFBD-949E-9845-8D48-6C7A561BABC0}" srcOrd="0" destOrd="3" presId="urn:microsoft.com/office/officeart/2005/8/layout/vList2"/>
    <dgm:cxn modelId="{A6784438-F4CA-7B4E-9EA9-782F1FDB2B2A}" type="presOf" srcId="{63BA550D-8FB5-5B46-861A-0A70C3320423}" destId="{9F63CFBD-949E-9845-8D48-6C7A561BABC0}" srcOrd="0" destOrd="2" presId="urn:microsoft.com/office/officeart/2005/8/layout/vList2"/>
    <dgm:cxn modelId="{6D88DC37-7191-9542-A3FB-ED711C484921}" srcId="{21DCDCFB-CC5F-0B4A-8F41-69ACF5C62566}" destId="{63BA550D-8FB5-5B46-861A-0A70C3320423}" srcOrd="2" destOrd="0" parTransId="{E54A973A-A455-7E40-9717-95C839CEE0EF}" sibTransId="{3D7496CE-15B7-754E-A3F5-AF47D4A5BBC0}"/>
    <dgm:cxn modelId="{B491727B-2B90-7140-8671-CBAE78CBC215}" type="presOf" srcId="{5CE49EDE-BAE1-ED47-8563-60A8EDB3B0E6}" destId="{B420076D-4175-8A47-82CA-92E5F71C309D}" srcOrd="0" destOrd="0" presId="urn:microsoft.com/office/officeart/2005/8/layout/vList2"/>
    <dgm:cxn modelId="{A88AD47C-CE82-234C-B82B-4E9244B447F4}" type="presOf" srcId="{1BFB9498-24C1-354C-B464-45C126B19895}" destId="{9F63CFBD-949E-9845-8D48-6C7A561BABC0}" srcOrd="0" destOrd="4" presId="urn:microsoft.com/office/officeart/2005/8/layout/vList2"/>
    <dgm:cxn modelId="{77E864B3-BEC3-CE49-8E0B-DC7539DBC584}" srcId="{21DCDCFB-CC5F-0B4A-8F41-69ACF5C62566}" destId="{1BFB9498-24C1-354C-B464-45C126B19895}" srcOrd="4" destOrd="0" parTransId="{57EDC422-B33B-424B-994E-5BF1C5EDBA9F}" sibTransId="{504F94E9-510D-2344-9613-D3C6A82E0C23}"/>
    <dgm:cxn modelId="{145C0955-44DE-3648-92AA-BEE49C0559EC}" srcId="{21DCDCFB-CC5F-0B4A-8F41-69ACF5C62566}" destId="{8EB8F196-8DD5-A443-B5B7-D107FA799B43}" srcOrd="1" destOrd="0" parTransId="{C1BB86D9-0FE4-3A45-9A13-F3152E4FE470}" sibTransId="{4A8B3836-9EC0-7B41-927E-2CBDEB2BE87A}"/>
    <dgm:cxn modelId="{74A34662-3582-5442-85E0-C167A370B36E}" type="presOf" srcId="{8EB8F196-8DD5-A443-B5B7-D107FA799B43}" destId="{9F63CFBD-949E-9845-8D48-6C7A561BABC0}" srcOrd="0" destOrd="1" presId="urn:microsoft.com/office/officeart/2005/8/layout/vList2"/>
    <dgm:cxn modelId="{3770D8FE-DC28-D74C-816B-68C9407364E6}" type="presOf" srcId="{9C2FB6A0-3FF5-EC40-8891-59F6CBD22240}" destId="{FB8D2A36-1015-E940-B2C5-3CE796905C14}" srcOrd="0" destOrd="0" presId="urn:microsoft.com/office/officeart/2005/8/layout/vList2"/>
    <dgm:cxn modelId="{0998E3E6-E9B3-BD43-804E-79EBE1CC294D}" srcId="{21DCDCFB-CC5F-0B4A-8F41-69ACF5C62566}" destId="{DA5AFB51-F452-8D4F-BF75-C97C901C9113}" srcOrd="0" destOrd="0" parTransId="{219B23A5-893F-9943-8653-71D9F3783A1C}" sibTransId="{3385C85F-B736-DA46-A879-D85442804031}"/>
    <dgm:cxn modelId="{AF8290C6-8234-9C43-A3C1-E75558ADB2F5}" type="presOf" srcId="{DA5AFB51-F452-8D4F-BF75-C97C901C9113}" destId="{9F63CFBD-949E-9845-8D48-6C7A561BABC0}" srcOrd="0" destOrd="0" presId="urn:microsoft.com/office/officeart/2005/8/layout/vList2"/>
    <dgm:cxn modelId="{700753C7-3A88-C145-9605-5726F3C47AD4}" srcId="{9C2FB6A0-3FF5-EC40-8891-59F6CBD22240}" destId="{5CE49EDE-BAE1-ED47-8563-60A8EDB3B0E6}" srcOrd="0" destOrd="0" parTransId="{3818AB36-3423-A145-B4A0-0BE7E995D860}" sibTransId="{C3B39ED4-D120-CF4F-866B-B7DB093AFDBE}"/>
    <dgm:cxn modelId="{49428558-7A15-AC46-9466-F3C9CBE861BE}" srcId="{21DCDCFB-CC5F-0B4A-8F41-69ACF5C62566}" destId="{51012BED-086E-BE42-BC7A-73C9B6370C81}" srcOrd="3" destOrd="0" parTransId="{214B97A0-1C0F-214E-AB2B-8BC92CF2A739}" sibTransId="{3AF1881C-B513-A646-A6B1-21623C152562}"/>
    <dgm:cxn modelId="{81287B58-18F6-2249-94F3-9A32642CB489}" srcId="{9C2FB6A0-3FF5-EC40-8891-59F6CBD22240}" destId="{21DCDCFB-CC5F-0B4A-8F41-69ACF5C62566}" srcOrd="1" destOrd="0" parTransId="{68CDC520-5FEA-F642-990B-3FB741A2C98A}" sibTransId="{CB9F1C51-CF3F-2D48-9300-A3E16C54B386}"/>
    <dgm:cxn modelId="{25B81637-9368-6140-87D7-646DAC344CCA}" type="presParOf" srcId="{FB8D2A36-1015-E940-B2C5-3CE796905C14}" destId="{B420076D-4175-8A47-82CA-92E5F71C309D}" srcOrd="0" destOrd="0" presId="urn:microsoft.com/office/officeart/2005/8/layout/vList2"/>
    <dgm:cxn modelId="{43B5424F-7E0F-7F49-A07A-5BD803459420}" type="presParOf" srcId="{FB8D2A36-1015-E940-B2C5-3CE796905C14}" destId="{13AB4694-89A9-0344-92C9-FC4ED0D52807}" srcOrd="1" destOrd="0" presId="urn:microsoft.com/office/officeart/2005/8/layout/vList2"/>
    <dgm:cxn modelId="{B1BFF6EE-FC56-404A-85D4-BB0A875C4F8C}" type="presParOf" srcId="{FB8D2A36-1015-E940-B2C5-3CE796905C14}" destId="{E6C84AE9-B1A8-0841-BB0A-40A5A97212B0}" srcOrd="2" destOrd="0" presId="urn:microsoft.com/office/officeart/2005/8/layout/vList2"/>
    <dgm:cxn modelId="{48C43C7B-1712-7C4A-A2B4-1DF9632ADDA9}" type="presParOf" srcId="{FB8D2A36-1015-E940-B2C5-3CE796905C14}" destId="{9F63CFBD-949E-9845-8D48-6C7A561BABC0}"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99070B-A5C8-9D47-99E3-3A2FB4A96099}">
      <dsp:nvSpPr>
        <dsp:cNvPr id="0" name=""/>
        <dsp:cNvSpPr/>
      </dsp:nvSpPr>
      <dsp:spPr>
        <a:xfrm>
          <a:off x="790217" y="0"/>
          <a:ext cx="5200352" cy="5200352"/>
        </a:xfrm>
        <a:prstGeom prst="triangl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692E1C-61AE-2C41-9EC1-6A1C276EB9AC}">
      <dsp:nvSpPr>
        <dsp:cNvPr id="0" name=""/>
        <dsp:cNvSpPr/>
      </dsp:nvSpPr>
      <dsp:spPr>
        <a:xfrm>
          <a:off x="3390393" y="521302"/>
          <a:ext cx="3380228" cy="1277197"/>
        </a:xfrm>
        <a:prstGeom prst="round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1F497D"/>
              </a:solidFill>
              <a:latin typeface="Arial" charset="0"/>
              <a:ea typeface="ＭＳ Ｐゴシック" charset="0"/>
              <a:cs typeface="ＭＳ Ｐゴシック" charset="0"/>
            </a:rPr>
            <a:t>In 2012 Employers and Public liability insurance accounted for €410 million in G.W.P, approximately 17% of all G.W.P. (Insurance Ireland 2012 Fact file).</a:t>
          </a:r>
          <a:endParaRPr lang="en-US" sz="1600" kern="1200" dirty="0">
            <a:solidFill>
              <a:srgbClr val="1F497D"/>
            </a:solidFill>
          </a:endParaRPr>
        </a:p>
      </dsp:txBody>
      <dsp:txXfrm>
        <a:off x="3390393" y="521302"/>
        <a:ext cx="3380228" cy="1277197"/>
      </dsp:txXfrm>
    </dsp:sp>
    <dsp:sp modelId="{64B603D2-A474-1948-A4C0-BBEF6497D3B7}">
      <dsp:nvSpPr>
        <dsp:cNvPr id="0" name=""/>
        <dsp:cNvSpPr/>
      </dsp:nvSpPr>
      <dsp:spPr>
        <a:xfrm>
          <a:off x="3390393" y="1934094"/>
          <a:ext cx="3380228" cy="1084760"/>
        </a:xfrm>
        <a:prstGeom prst="round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1F497D"/>
              </a:solidFill>
              <a:latin typeface="Arial" charset="0"/>
              <a:ea typeface="ＭＳ Ｐゴシック" charset="0"/>
              <a:cs typeface="ＭＳ Ｐゴシック" charset="0"/>
            </a:rPr>
            <a:t>Of this, €335 million was net earned premium.</a:t>
          </a:r>
          <a:endParaRPr lang="en-US" sz="1600" kern="1200" dirty="0">
            <a:solidFill>
              <a:srgbClr val="1F497D"/>
            </a:solidFill>
          </a:endParaRPr>
        </a:p>
      </dsp:txBody>
      <dsp:txXfrm>
        <a:off x="3390393" y="1934094"/>
        <a:ext cx="3380228" cy="1084760"/>
      </dsp:txXfrm>
    </dsp:sp>
    <dsp:sp modelId="{474C21E6-E570-3641-8E2E-76C87D96805A}">
      <dsp:nvSpPr>
        <dsp:cNvPr id="0" name=""/>
        <dsp:cNvSpPr/>
      </dsp:nvSpPr>
      <dsp:spPr>
        <a:xfrm>
          <a:off x="3390393" y="3154450"/>
          <a:ext cx="3380228" cy="1389003"/>
        </a:xfrm>
        <a:prstGeom prst="round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1F497D"/>
              </a:solidFill>
              <a:latin typeface="Arial" charset="0"/>
              <a:ea typeface="ＭＳ Ｐゴシック" charset="0"/>
              <a:cs typeface="ＭＳ Ｐゴシック" charset="0"/>
            </a:rPr>
            <a:t>With approximately 18,500 new claims being notified in 2012, this lead to a net underwriting loss of approximately €142 million for all insurers writing business in Ireland.</a:t>
          </a:r>
          <a:endParaRPr lang="en-US" sz="1600" kern="1200" dirty="0">
            <a:solidFill>
              <a:srgbClr val="1F497D"/>
            </a:solidFill>
          </a:endParaRPr>
        </a:p>
      </dsp:txBody>
      <dsp:txXfrm>
        <a:off x="3390393" y="3154450"/>
        <a:ext cx="3380228" cy="138900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1D4BEC-3266-2A4C-A233-ACD911CB606B}">
      <dsp:nvSpPr>
        <dsp:cNvPr id="0" name=""/>
        <dsp:cNvSpPr/>
      </dsp:nvSpPr>
      <dsp:spPr>
        <a:xfrm>
          <a:off x="744" y="145603"/>
          <a:ext cx="2902148" cy="1741289"/>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Factual Information Obtained.</a:t>
          </a:r>
          <a:endParaRPr lang="en-US" sz="2900" kern="1200" dirty="0"/>
        </a:p>
      </dsp:txBody>
      <dsp:txXfrm>
        <a:off x="744" y="145603"/>
        <a:ext cx="2902148" cy="1741289"/>
      </dsp:txXfrm>
    </dsp:sp>
    <dsp:sp modelId="{20C36F27-4C91-FB44-885E-7FC9787E2C2E}">
      <dsp:nvSpPr>
        <dsp:cNvPr id="0" name=""/>
        <dsp:cNvSpPr/>
      </dsp:nvSpPr>
      <dsp:spPr>
        <a:xfrm>
          <a:off x="3193107" y="145603"/>
          <a:ext cx="2902148" cy="1741289"/>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Early Decision On Liability.</a:t>
          </a:r>
          <a:endParaRPr lang="en-US" sz="2900" kern="1200" dirty="0"/>
        </a:p>
      </dsp:txBody>
      <dsp:txXfrm>
        <a:off x="3193107" y="145603"/>
        <a:ext cx="2902148" cy="1741289"/>
      </dsp:txXfrm>
    </dsp:sp>
    <dsp:sp modelId="{D804CCD2-5BE6-BC45-BA7B-BB0A70F09387}">
      <dsp:nvSpPr>
        <dsp:cNvPr id="0" name=""/>
        <dsp:cNvSpPr/>
      </dsp:nvSpPr>
      <dsp:spPr>
        <a:xfrm>
          <a:off x="744" y="2177107"/>
          <a:ext cx="2902148" cy="1741289"/>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Better Chance Of Avoiding The Legal Route.</a:t>
          </a:r>
          <a:endParaRPr lang="en-US" sz="2900" kern="1200" dirty="0"/>
        </a:p>
      </dsp:txBody>
      <dsp:txXfrm>
        <a:off x="744" y="2177107"/>
        <a:ext cx="2902148" cy="1741289"/>
      </dsp:txXfrm>
    </dsp:sp>
    <dsp:sp modelId="{6D8DCAE0-DE0E-D840-AC54-0B525A49EDD9}">
      <dsp:nvSpPr>
        <dsp:cNvPr id="0" name=""/>
        <dsp:cNvSpPr/>
      </dsp:nvSpPr>
      <dsp:spPr>
        <a:xfrm>
          <a:off x="3193107" y="2177107"/>
          <a:ext cx="2902148" cy="1741289"/>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Speedy &amp; Cost Effective Settlements Where Liable.</a:t>
          </a:r>
          <a:endParaRPr lang="en-US" sz="2900" kern="1200" dirty="0"/>
        </a:p>
      </dsp:txBody>
      <dsp:txXfrm>
        <a:off x="3193107" y="2177107"/>
        <a:ext cx="2902148" cy="174128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BADD4A-943C-3D4C-9F12-CC4C30587514}">
      <dsp:nvSpPr>
        <dsp:cNvPr id="0" name=""/>
        <dsp:cNvSpPr/>
      </dsp:nvSpPr>
      <dsp:spPr>
        <a:xfrm>
          <a:off x="0" y="817978"/>
          <a:ext cx="2520279" cy="1512168"/>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Possible indemnity issues.</a:t>
          </a:r>
          <a:endParaRPr lang="en-US" sz="2700" kern="1200" dirty="0"/>
        </a:p>
      </dsp:txBody>
      <dsp:txXfrm>
        <a:off x="0" y="817978"/>
        <a:ext cx="2520279" cy="1512168"/>
      </dsp:txXfrm>
    </dsp:sp>
    <dsp:sp modelId="{C19282B6-10D1-7C43-9D60-3E0B1CA3BAED}">
      <dsp:nvSpPr>
        <dsp:cNvPr id="0" name=""/>
        <dsp:cNvSpPr/>
      </dsp:nvSpPr>
      <dsp:spPr>
        <a:xfrm>
          <a:off x="2772307" y="817978"/>
          <a:ext cx="2520279" cy="1512168"/>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Delay In Ascertaining Liability.</a:t>
          </a:r>
          <a:endParaRPr lang="en-US" sz="2700" kern="1200" dirty="0"/>
        </a:p>
      </dsp:txBody>
      <dsp:txXfrm>
        <a:off x="2772307" y="817978"/>
        <a:ext cx="2520279" cy="1512168"/>
      </dsp:txXfrm>
    </dsp:sp>
    <dsp:sp modelId="{F42EBF2A-4E1D-5A4B-ABC8-6E65FE34D743}">
      <dsp:nvSpPr>
        <dsp:cNvPr id="0" name=""/>
        <dsp:cNvSpPr/>
      </dsp:nvSpPr>
      <dsp:spPr>
        <a:xfrm>
          <a:off x="5544615" y="817978"/>
          <a:ext cx="2520279" cy="1512168"/>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Possible Loss Of Critical Factual Information.</a:t>
          </a:r>
          <a:endParaRPr lang="en-US" sz="2700" kern="1200" dirty="0"/>
        </a:p>
      </dsp:txBody>
      <dsp:txXfrm>
        <a:off x="5544615" y="817978"/>
        <a:ext cx="2520279" cy="1512168"/>
      </dsp:txXfrm>
    </dsp:sp>
    <dsp:sp modelId="{0531C8F0-4CA0-524A-BB29-E6FB740E756B}">
      <dsp:nvSpPr>
        <dsp:cNvPr id="0" name=""/>
        <dsp:cNvSpPr/>
      </dsp:nvSpPr>
      <dsp:spPr>
        <a:xfrm>
          <a:off x="0" y="2582174"/>
          <a:ext cx="2520279" cy="1512168"/>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Delay In Achieving Settlements.</a:t>
          </a:r>
          <a:endParaRPr lang="en-US" sz="2700" kern="1200" dirty="0"/>
        </a:p>
      </dsp:txBody>
      <dsp:txXfrm>
        <a:off x="0" y="2582174"/>
        <a:ext cx="2520279" cy="1512168"/>
      </dsp:txXfrm>
    </dsp:sp>
    <dsp:sp modelId="{22CEE131-BF4A-3345-B2E1-123C239A5E2E}">
      <dsp:nvSpPr>
        <dsp:cNvPr id="0" name=""/>
        <dsp:cNvSpPr/>
      </dsp:nvSpPr>
      <dsp:spPr>
        <a:xfrm>
          <a:off x="2772307" y="2582174"/>
          <a:ext cx="2520279" cy="1512168"/>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Greater Risk Of Litigation.</a:t>
          </a:r>
          <a:endParaRPr lang="en-US" sz="2700" kern="1200" dirty="0"/>
        </a:p>
      </dsp:txBody>
      <dsp:txXfrm>
        <a:off x="2772307" y="2582174"/>
        <a:ext cx="2520279" cy="1512168"/>
      </dsp:txXfrm>
    </dsp:sp>
    <dsp:sp modelId="{2F1A344F-A7E6-8C4B-BCDD-A4371C352E7C}">
      <dsp:nvSpPr>
        <dsp:cNvPr id="0" name=""/>
        <dsp:cNvSpPr/>
      </dsp:nvSpPr>
      <dsp:spPr>
        <a:xfrm>
          <a:off x="5544615" y="2582174"/>
          <a:ext cx="2520279" cy="1512168"/>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Greater Cost Of Settlement.</a:t>
          </a:r>
        </a:p>
      </dsp:txBody>
      <dsp:txXfrm>
        <a:off x="5544615" y="2582174"/>
        <a:ext cx="2520279" cy="151216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1C8CE8-CF7C-0A44-B9DC-92035000763B}">
      <dsp:nvSpPr>
        <dsp:cNvPr id="0" name=""/>
        <dsp:cNvSpPr/>
      </dsp:nvSpPr>
      <dsp:spPr>
        <a:xfrm>
          <a:off x="2302274" y="2468"/>
          <a:ext cx="1899835" cy="918436"/>
        </a:xfrm>
        <a:prstGeom prst="roundRect">
          <a:avLst>
            <a:gd name="adj" fmla="val 10000"/>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Gather All Applicable Information.</a:t>
          </a:r>
          <a:endParaRPr lang="en-US" sz="1800" kern="1200" dirty="0"/>
        </a:p>
      </dsp:txBody>
      <dsp:txXfrm>
        <a:off x="2302274" y="2468"/>
        <a:ext cx="1899835" cy="918436"/>
      </dsp:txXfrm>
    </dsp:sp>
    <dsp:sp modelId="{9C2CD7B5-F256-A649-B9AF-7D7C36589E7D}">
      <dsp:nvSpPr>
        <dsp:cNvPr id="0" name=""/>
        <dsp:cNvSpPr/>
      </dsp:nvSpPr>
      <dsp:spPr>
        <a:xfrm rot="5400000">
          <a:off x="3079985" y="943865"/>
          <a:ext cx="344413" cy="4132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079985" y="943865"/>
        <a:ext cx="344413" cy="413296"/>
      </dsp:txXfrm>
    </dsp:sp>
    <dsp:sp modelId="{0F8AA271-1D9D-3E4D-B169-BEBB998B751A}">
      <dsp:nvSpPr>
        <dsp:cNvPr id="0" name=""/>
        <dsp:cNvSpPr/>
      </dsp:nvSpPr>
      <dsp:spPr>
        <a:xfrm>
          <a:off x="2302274" y="1380122"/>
          <a:ext cx="1899835" cy="918436"/>
        </a:xfrm>
        <a:prstGeom prst="roundRect">
          <a:avLst>
            <a:gd name="adj" fmla="val 10000"/>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Analyze The Information.</a:t>
          </a:r>
          <a:endParaRPr lang="en-US" sz="1800" kern="1200" dirty="0"/>
        </a:p>
      </dsp:txBody>
      <dsp:txXfrm>
        <a:off x="2302274" y="1380122"/>
        <a:ext cx="1899835" cy="918436"/>
      </dsp:txXfrm>
    </dsp:sp>
    <dsp:sp modelId="{231CD693-B007-0547-8AAA-D6931AC1F6FE}">
      <dsp:nvSpPr>
        <dsp:cNvPr id="0" name=""/>
        <dsp:cNvSpPr/>
      </dsp:nvSpPr>
      <dsp:spPr>
        <a:xfrm rot="5400000">
          <a:off x="3079985" y="2321519"/>
          <a:ext cx="344413" cy="4132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079985" y="2321519"/>
        <a:ext cx="344413" cy="413296"/>
      </dsp:txXfrm>
    </dsp:sp>
    <dsp:sp modelId="{D8CF255A-E4FE-104B-AA88-4083A65B8B96}">
      <dsp:nvSpPr>
        <dsp:cNvPr id="0" name=""/>
        <dsp:cNvSpPr/>
      </dsp:nvSpPr>
      <dsp:spPr>
        <a:xfrm>
          <a:off x="2302274" y="2757777"/>
          <a:ext cx="1899835" cy="918436"/>
        </a:xfrm>
        <a:prstGeom prst="roundRect">
          <a:avLst>
            <a:gd name="adj" fmla="val 10000"/>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Draw Conclusions From The Information.</a:t>
          </a:r>
          <a:endParaRPr lang="en-US" sz="1800" kern="1200" dirty="0"/>
        </a:p>
      </dsp:txBody>
      <dsp:txXfrm>
        <a:off x="2302274" y="2757777"/>
        <a:ext cx="1899835" cy="918436"/>
      </dsp:txXfrm>
    </dsp:sp>
    <dsp:sp modelId="{B11E5473-66EF-874F-BC76-CA757BFF0CE5}">
      <dsp:nvSpPr>
        <dsp:cNvPr id="0" name=""/>
        <dsp:cNvSpPr/>
      </dsp:nvSpPr>
      <dsp:spPr>
        <a:xfrm rot="5400000">
          <a:off x="3079985" y="3699173"/>
          <a:ext cx="344413" cy="4132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079985" y="3699173"/>
        <a:ext cx="344413" cy="413296"/>
      </dsp:txXfrm>
    </dsp:sp>
    <dsp:sp modelId="{9D97D49D-6A4C-3447-B9D5-B21B45A37353}">
      <dsp:nvSpPr>
        <dsp:cNvPr id="0" name=""/>
        <dsp:cNvSpPr/>
      </dsp:nvSpPr>
      <dsp:spPr>
        <a:xfrm>
          <a:off x="2302274" y="4135431"/>
          <a:ext cx="1899835" cy="918436"/>
        </a:xfrm>
        <a:prstGeom prst="roundRect">
          <a:avLst>
            <a:gd name="adj" fmla="val 10000"/>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Make Recommendations.</a:t>
          </a:r>
          <a:endParaRPr lang="en-US" sz="1800" kern="1200" dirty="0"/>
        </a:p>
      </dsp:txBody>
      <dsp:txXfrm>
        <a:off x="2302274" y="4135431"/>
        <a:ext cx="1899835" cy="91843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01687A-6EBA-0B41-8894-C8B520FBC2B3}">
      <dsp:nvSpPr>
        <dsp:cNvPr id="0" name=""/>
        <dsp:cNvSpPr/>
      </dsp:nvSpPr>
      <dsp:spPr>
        <a:xfrm>
          <a:off x="0" y="498816"/>
          <a:ext cx="7704856" cy="9896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latin typeface="Arial"/>
              <a:cs typeface="Arial"/>
            </a:rPr>
            <a:t>CCTV footage of the date of the incident is preserved (all cameras).</a:t>
          </a:r>
          <a:endParaRPr lang="en-US" sz="1800" kern="1200" dirty="0">
            <a:latin typeface="Arial"/>
            <a:cs typeface="Arial"/>
          </a:endParaRPr>
        </a:p>
      </dsp:txBody>
      <dsp:txXfrm>
        <a:off x="0" y="498816"/>
        <a:ext cx="7704856" cy="989687"/>
      </dsp:txXfrm>
    </dsp:sp>
    <dsp:sp modelId="{20487FD1-603B-594F-81EB-363B4DD848A9}">
      <dsp:nvSpPr>
        <dsp:cNvPr id="0" name=""/>
        <dsp:cNvSpPr/>
      </dsp:nvSpPr>
      <dsp:spPr>
        <a:xfrm>
          <a:off x="0" y="1675703"/>
          <a:ext cx="7704856" cy="2737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latin typeface="Arial"/>
              <a:cs typeface="Arial"/>
            </a:rPr>
            <a:t>Incident report is completed on the day / night of the incident containing;</a:t>
          </a:r>
        </a:p>
        <a:p>
          <a:pPr lvl="0" algn="l" defTabSz="800100">
            <a:lnSpc>
              <a:spcPct val="90000"/>
            </a:lnSpc>
            <a:spcBef>
              <a:spcPct val="0"/>
            </a:spcBef>
            <a:spcAft>
              <a:spcPct val="35000"/>
            </a:spcAft>
          </a:pPr>
          <a:r>
            <a:rPr lang="en-GB" sz="1400" kern="1200" dirty="0" smtClean="0">
              <a:latin typeface="Arial"/>
              <a:cs typeface="Arial"/>
            </a:rPr>
            <a:t>- Time, Date and Location of Incident.</a:t>
          </a:r>
        </a:p>
        <a:p>
          <a:pPr lvl="0" algn="l" defTabSz="800100">
            <a:lnSpc>
              <a:spcPct val="90000"/>
            </a:lnSpc>
            <a:spcBef>
              <a:spcPct val="0"/>
            </a:spcBef>
            <a:spcAft>
              <a:spcPct val="35000"/>
            </a:spcAft>
          </a:pPr>
          <a:r>
            <a:rPr lang="en-GB" sz="1400" kern="1200" dirty="0" smtClean="0">
              <a:latin typeface="Arial"/>
              <a:cs typeface="Arial"/>
            </a:rPr>
            <a:t>- Exact details of Incident.</a:t>
          </a:r>
        </a:p>
        <a:p>
          <a:pPr lvl="0" algn="l" defTabSz="800100">
            <a:lnSpc>
              <a:spcPct val="90000"/>
            </a:lnSpc>
            <a:spcBef>
              <a:spcPct val="0"/>
            </a:spcBef>
            <a:spcAft>
              <a:spcPct val="35000"/>
            </a:spcAft>
          </a:pPr>
          <a:r>
            <a:rPr lang="en-GB" sz="1400" kern="1200" dirty="0" smtClean="0">
              <a:latin typeface="Arial"/>
              <a:cs typeface="Arial"/>
            </a:rPr>
            <a:t>- Who was involved?  Employee; Member of Public, Sub Contractor.</a:t>
          </a:r>
        </a:p>
        <a:p>
          <a:pPr lvl="0" algn="l" defTabSz="800100">
            <a:lnSpc>
              <a:spcPct val="90000"/>
            </a:lnSpc>
            <a:spcBef>
              <a:spcPct val="0"/>
            </a:spcBef>
            <a:spcAft>
              <a:spcPct val="35000"/>
            </a:spcAft>
          </a:pPr>
          <a:r>
            <a:rPr lang="en-GB" sz="1400" kern="1200" dirty="0" smtClean="0">
              <a:latin typeface="Arial"/>
              <a:cs typeface="Arial"/>
            </a:rPr>
            <a:t>- Relevant Details  (I.e. Name, Address, Contact No.).</a:t>
          </a:r>
        </a:p>
        <a:p>
          <a:pPr lvl="0" algn="l" defTabSz="800100">
            <a:lnSpc>
              <a:spcPct val="90000"/>
            </a:lnSpc>
            <a:spcBef>
              <a:spcPct val="0"/>
            </a:spcBef>
            <a:spcAft>
              <a:spcPct val="35000"/>
            </a:spcAft>
          </a:pPr>
          <a:r>
            <a:rPr lang="en-GB" sz="1400" kern="1200" dirty="0" smtClean="0">
              <a:latin typeface="Arial"/>
              <a:cs typeface="Arial"/>
            </a:rPr>
            <a:t>- Make a sketch or take a photograph of scene.</a:t>
          </a:r>
        </a:p>
        <a:p>
          <a:pPr lvl="0" algn="l" defTabSz="800100">
            <a:lnSpc>
              <a:spcPct val="90000"/>
            </a:lnSpc>
            <a:spcBef>
              <a:spcPct val="0"/>
            </a:spcBef>
            <a:spcAft>
              <a:spcPct val="35000"/>
            </a:spcAft>
          </a:pPr>
          <a:r>
            <a:rPr lang="en-GB" sz="1400" kern="1200" dirty="0" smtClean="0">
              <a:latin typeface="Arial"/>
              <a:cs typeface="Arial"/>
            </a:rPr>
            <a:t>- Record time missed from Work; Is injured party being paid?</a:t>
          </a:r>
        </a:p>
        <a:p>
          <a:pPr lvl="0" algn="l" defTabSz="800100">
            <a:lnSpc>
              <a:spcPct val="90000"/>
            </a:lnSpc>
            <a:spcBef>
              <a:spcPct val="0"/>
            </a:spcBef>
            <a:spcAft>
              <a:spcPct val="35000"/>
            </a:spcAft>
          </a:pPr>
          <a:r>
            <a:rPr lang="en-GB" sz="1400" kern="1200" dirty="0" smtClean="0">
              <a:latin typeface="Arial"/>
              <a:cs typeface="Arial"/>
            </a:rPr>
            <a:t>- Get Witness Details (I.e. Name, Address, Contact No.). </a:t>
          </a:r>
        </a:p>
        <a:p>
          <a:pPr lvl="0" algn="l" defTabSz="800100">
            <a:lnSpc>
              <a:spcPct val="90000"/>
            </a:lnSpc>
            <a:spcBef>
              <a:spcPct val="0"/>
            </a:spcBef>
            <a:spcAft>
              <a:spcPct val="35000"/>
            </a:spcAft>
          </a:pPr>
          <a:r>
            <a:rPr lang="en-GB" sz="1400" kern="1200" dirty="0" smtClean="0">
              <a:latin typeface="Arial"/>
              <a:cs typeface="Arial"/>
            </a:rPr>
            <a:t>- Record Nature of injuries &amp; Whether Ambulance Was Called.</a:t>
          </a:r>
          <a:endParaRPr lang="en-US" sz="1400" kern="1200" dirty="0">
            <a:latin typeface="Arial"/>
            <a:cs typeface="Arial"/>
          </a:endParaRPr>
        </a:p>
      </dsp:txBody>
      <dsp:txXfrm>
        <a:off x="0" y="1675703"/>
        <a:ext cx="7704856" cy="27378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01687A-6EBA-0B41-8894-C8B520FBC2B3}">
      <dsp:nvSpPr>
        <dsp:cNvPr id="0" name=""/>
        <dsp:cNvSpPr/>
      </dsp:nvSpPr>
      <dsp:spPr>
        <a:xfrm>
          <a:off x="0" y="2672"/>
          <a:ext cx="8784976" cy="546726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	</a:t>
          </a:r>
          <a:r>
            <a:rPr lang="en-US" sz="1300" kern="1200" dirty="0" smtClean="0">
              <a:latin typeface="Arial"/>
              <a:cs typeface="Arial"/>
            </a:rPr>
            <a:t>-Position of injured party.</a:t>
          </a:r>
        </a:p>
        <a:p>
          <a:pPr lvl="0" algn="l" defTabSz="577850">
            <a:lnSpc>
              <a:spcPct val="90000"/>
            </a:lnSpc>
            <a:spcBef>
              <a:spcPct val="0"/>
            </a:spcBef>
            <a:spcAft>
              <a:spcPct val="35000"/>
            </a:spcAft>
          </a:pPr>
          <a:r>
            <a:rPr lang="en-US" sz="1300" kern="1200" dirty="0" smtClean="0">
              <a:latin typeface="Arial"/>
              <a:cs typeface="Arial"/>
            </a:rPr>
            <a:t>	-What type of footwear / clothing was the injured party wearing (if incident is slip or fall).</a:t>
          </a:r>
        </a:p>
        <a:p>
          <a:pPr lvl="0" algn="l" defTabSz="577850">
            <a:lnSpc>
              <a:spcPct val="90000"/>
            </a:lnSpc>
            <a:spcBef>
              <a:spcPct val="0"/>
            </a:spcBef>
            <a:spcAft>
              <a:spcPct val="35000"/>
            </a:spcAft>
          </a:pPr>
          <a:r>
            <a:rPr lang="en-US" sz="1300" kern="1200" dirty="0" smtClean="0">
              <a:latin typeface="Arial"/>
              <a:cs typeface="Arial"/>
            </a:rPr>
            <a:t>	-Equipment being used at time of incident. </a:t>
          </a:r>
        </a:p>
        <a:p>
          <a:pPr lvl="0" algn="l" defTabSz="577850">
            <a:lnSpc>
              <a:spcPct val="90000"/>
            </a:lnSpc>
            <a:spcBef>
              <a:spcPct val="0"/>
            </a:spcBef>
            <a:spcAft>
              <a:spcPct val="35000"/>
            </a:spcAft>
          </a:pPr>
          <a:r>
            <a:rPr lang="en-US" sz="1300" kern="1200" dirty="0" smtClean="0">
              <a:latin typeface="Arial"/>
              <a:cs typeface="Arial"/>
            </a:rPr>
            <a:t>	-Materials or chemicals being used at time of incident.</a:t>
          </a:r>
        </a:p>
        <a:p>
          <a:pPr lvl="0" algn="l" defTabSz="577850">
            <a:lnSpc>
              <a:spcPct val="90000"/>
            </a:lnSpc>
            <a:spcBef>
              <a:spcPct val="0"/>
            </a:spcBef>
            <a:spcAft>
              <a:spcPct val="35000"/>
            </a:spcAft>
          </a:pPr>
          <a:r>
            <a:rPr lang="en-US" sz="1300" kern="1200" dirty="0" smtClean="0">
              <a:latin typeface="Arial"/>
              <a:cs typeface="Arial"/>
            </a:rPr>
            <a:t>	-Safety devices in use.</a:t>
          </a:r>
        </a:p>
        <a:p>
          <a:pPr lvl="0" algn="l" defTabSz="577850">
            <a:lnSpc>
              <a:spcPct val="90000"/>
            </a:lnSpc>
            <a:spcBef>
              <a:spcPct val="0"/>
            </a:spcBef>
            <a:spcAft>
              <a:spcPct val="35000"/>
            </a:spcAft>
          </a:pPr>
          <a:r>
            <a:rPr lang="en-US" sz="1300" kern="1200" dirty="0" smtClean="0">
              <a:latin typeface="Arial"/>
              <a:cs typeface="Arial"/>
            </a:rPr>
            <a:t>	-Position of appropriate security guards.</a:t>
          </a:r>
        </a:p>
        <a:p>
          <a:pPr lvl="0" algn="l" defTabSz="577850">
            <a:lnSpc>
              <a:spcPct val="90000"/>
            </a:lnSpc>
            <a:spcBef>
              <a:spcPct val="0"/>
            </a:spcBef>
            <a:spcAft>
              <a:spcPct val="35000"/>
            </a:spcAft>
          </a:pPr>
          <a:r>
            <a:rPr lang="en-US" sz="1300" kern="1200" dirty="0" smtClean="0">
              <a:latin typeface="Arial"/>
              <a:cs typeface="Arial"/>
            </a:rPr>
            <a:t>	-Damage to area in vicinity of incident.</a:t>
          </a:r>
        </a:p>
        <a:p>
          <a:pPr lvl="0" algn="l" defTabSz="577850">
            <a:lnSpc>
              <a:spcPct val="90000"/>
            </a:lnSpc>
            <a:spcBef>
              <a:spcPct val="0"/>
            </a:spcBef>
            <a:spcAft>
              <a:spcPct val="35000"/>
            </a:spcAft>
          </a:pPr>
          <a:r>
            <a:rPr lang="en-US" sz="1300" kern="1200" dirty="0" smtClean="0">
              <a:latin typeface="Arial"/>
              <a:cs typeface="Arial"/>
            </a:rPr>
            <a:t>	-Housekeeping of area.</a:t>
          </a:r>
        </a:p>
        <a:p>
          <a:pPr lvl="0" algn="l" defTabSz="577850">
            <a:lnSpc>
              <a:spcPct val="90000"/>
            </a:lnSpc>
            <a:spcBef>
              <a:spcPct val="0"/>
            </a:spcBef>
            <a:spcAft>
              <a:spcPct val="35000"/>
            </a:spcAft>
          </a:pPr>
          <a:r>
            <a:rPr lang="en-US" sz="1300" kern="1200" dirty="0" smtClean="0">
              <a:latin typeface="Arial"/>
              <a:cs typeface="Arial"/>
            </a:rPr>
            <a:t>	-Weather conditions.</a:t>
          </a:r>
        </a:p>
        <a:p>
          <a:pPr lvl="0" algn="l" defTabSz="577850">
            <a:lnSpc>
              <a:spcPct val="90000"/>
            </a:lnSpc>
            <a:spcBef>
              <a:spcPct val="0"/>
            </a:spcBef>
            <a:spcAft>
              <a:spcPct val="35000"/>
            </a:spcAft>
          </a:pPr>
          <a:r>
            <a:rPr lang="en-US" sz="1300" kern="1200" dirty="0" smtClean="0">
              <a:latin typeface="Arial"/>
              <a:cs typeface="Arial"/>
            </a:rPr>
            <a:t>	-Lighting levels.</a:t>
          </a:r>
        </a:p>
        <a:p>
          <a:pPr lvl="0" algn="l" defTabSz="577850">
            <a:lnSpc>
              <a:spcPct val="90000"/>
            </a:lnSpc>
            <a:spcBef>
              <a:spcPct val="0"/>
            </a:spcBef>
            <a:spcAft>
              <a:spcPct val="35000"/>
            </a:spcAft>
          </a:pPr>
          <a:r>
            <a:rPr lang="en-US" sz="1300" kern="1200" dirty="0" smtClean="0">
              <a:latin typeface="Arial"/>
              <a:cs typeface="Arial"/>
            </a:rPr>
            <a:t>	-Noise levels.</a:t>
          </a:r>
        </a:p>
        <a:p>
          <a:pPr lvl="0" algn="l" defTabSz="577850">
            <a:lnSpc>
              <a:spcPct val="90000"/>
            </a:lnSpc>
            <a:spcBef>
              <a:spcPct val="0"/>
            </a:spcBef>
            <a:spcAft>
              <a:spcPct val="35000"/>
            </a:spcAft>
          </a:pPr>
          <a:r>
            <a:rPr lang="en-US" sz="1300" kern="1200" dirty="0" smtClean="0">
              <a:latin typeface="Arial"/>
              <a:cs typeface="Arial"/>
            </a:rPr>
            <a:t>	-Records of who was involved in preparation of foodstuffs, e.g. Washing, defrosting and cooking.</a:t>
          </a:r>
        </a:p>
        <a:p>
          <a:pPr lvl="0" algn="l" defTabSz="577850">
            <a:lnSpc>
              <a:spcPct val="90000"/>
            </a:lnSpc>
            <a:spcBef>
              <a:spcPct val="0"/>
            </a:spcBef>
            <a:spcAft>
              <a:spcPct val="35000"/>
            </a:spcAft>
          </a:pPr>
          <a:r>
            <a:rPr lang="en-US" sz="1300" kern="1200" dirty="0" smtClean="0">
              <a:latin typeface="Arial"/>
              <a:cs typeface="Arial"/>
            </a:rPr>
            <a:t>	-PSA licenses for security staff.</a:t>
          </a:r>
        </a:p>
        <a:p>
          <a:pPr lvl="0" algn="l" defTabSz="577850">
            <a:lnSpc>
              <a:spcPct val="90000"/>
            </a:lnSpc>
            <a:spcBef>
              <a:spcPct val="0"/>
            </a:spcBef>
            <a:spcAft>
              <a:spcPct val="35000"/>
            </a:spcAft>
          </a:pPr>
          <a:r>
            <a:rPr lang="en-US" sz="1300" kern="1200" dirty="0" smtClean="0">
              <a:latin typeface="Arial"/>
              <a:cs typeface="Arial"/>
            </a:rPr>
            <a:t>	-Weather conditions (NB Access / Egress).</a:t>
          </a:r>
        </a:p>
        <a:p>
          <a:pPr lvl="0" algn="l" defTabSz="577850">
            <a:lnSpc>
              <a:spcPct val="90000"/>
            </a:lnSpc>
            <a:spcBef>
              <a:spcPct val="0"/>
            </a:spcBef>
            <a:spcAft>
              <a:spcPct val="35000"/>
            </a:spcAft>
          </a:pPr>
          <a:r>
            <a:rPr lang="en-US" sz="1300" kern="1200" dirty="0" smtClean="0">
              <a:latin typeface="Arial"/>
              <a:cs typeface="Arial"/>
            </a:rPr>
            <a:t>	-Occasion that brought claimant to premises.</a:t>
          </a:r>
        </a:p>
        <a:p>
          <a:pPr lvl="0" algn="l" defTabSz="577850">
            <a:lnSpc>
              <a:spcPct val="90000"/>
            </a:lnSpc>
            <a:spcBef>
              <a:spcPct val="0"/>
            </a:spcBef>
            <a:spcAft>
              <a:spcPct val="35000"/>
            </a:spcAft>
          </a:pPr>
          <a:r>
            <a:rPr lang="en-US" sz="1300" kern="1200" dirty="0" smtClean="0">
              <a:latin typeface="Arial"/>
              <a:cs typeface="Arial"/>
            </a:rPr>
            <a:t>	-Staff Rosters For Day Of Incident.</a:t>
          </a:r>
        </a:p>
        <a:p>
          <a:pPr lvl="0" algn="l" defTabSz="577850">
            <a:lnSpc>
              <a:spcPct val="90000"/>
            </a:lnSpc>
            <a:spcBef>
              <a:spcPct val="0"/>
            </a:spcBef>
            <a:spcAft>
              <a:spcPct val="35000"/>
            </a:spcAft>
          </a:pPr>
          <a:r>
            <a:rPr lang="en-US" sz="1300" kern="1200" dirty="0" smtClean="0">
              <a:latin typeface="Arial"/>
              <a:cs typeface="Arial"/>
            </a:rPr>
            <a:t>	-All Cleaning &amp; Maintenance Records.</a:t>
          </a:r>
        </a:p>
        <a:p>
          <a:pPr lvl="0" algn="l" defTabSz="577850">
            <a:lnSpc>
              <a:spcPct val="90000"/>
            </a:lnSpc>
            <a:spcBef>
              <a:spcPct val="0"/>
            </a:spcBef>
            <a:spcAft>
              <a:spcPct val="35000"/>
            </a:spcAft>
          </a:pPr>
          <a:r>
            <a:rPr lang="en-US" sz="1300" kern="1200" dirty="0" smtClean="0">
              <a:latin typeface="Arial"/>
              <a:cs typeface="Arial"/>
            </a:rPr>
            <a:t>	-All Risk Assessments &amp; Method Statements.</a:t>
          </a:r>
        </a:p>
        <a:p>
          <a:pPr lvl="0" algn="l" defTabSz="577850">
            <a:lnSpc>
              <a:spcPct val="90000"/>
            </a:lnSpc>
            <a:spcBef>
              <a:spcPct val="0"/>
            </a:spcBef>
            <a:spcAft>
              <a:spcPct val="35000"/>
            </a:spcAft>
          </a:pPr>
          <a:r>
            <a:rPr lang="en-US" sz="1300" kern="1200" dirty="0" smtClean="0">
              <a:latin typeface="Arial"/>
              <a:cs typeface="Arial"/>
            </a:rPr>
            <a:t>	-Accident Book.</a:t>
          </a:r>
        </a:p>
        <a:p>
          <a:pPr lvl="0" algn="l" defTabSz="577850">
            <a:lnSpc>
              <a:spcPct val="90000"/>
            </a:lnSpc>
            <a:spcBef>
              <a:spcPct val="0"/>
            </a:spcBef>
            <a:spcAft>
              <a:spcPct val="35000"/>
            </a:spcAft>
          </a:pPr>
          <a:r>
            <a:rPr lang="en-US" sz="1300" kern="1200" dirty="0" smtClean="0">
              <a:latin typeface="Arial"/>
              <a:cs typeface="Arial"/>
            </a:rPr>
            <a:t>	-All training records.</a:t>
          </a:r>
        </a:p>
        <a:p>
          <a:pPr lvl="0" algn="l" defTabSz="577850">
            <a:lnSpc>
              <a:spcPct val="90000"/>
            </a:lnSpc>
            <a:spcBef>
              <a:spcPct val="0"/>
            </a:spcBef>
            <a:spcAft>
              <a:spcPct val="35000"/>
            </a:spcAft>
          </a:pPr>
          <a:r>
            <a:rPr lang="en-US" sz="1300" kern="1200" dirty="0" smtClean="0">
              <a:latin typeface="Arial"/>
              <a:cs typeface="Arial"/>
            </a:rPr>
            <a:t>	-Witness Accounts</a:t>
          </a:r>
          <a:endParaRPr lang="en-US" sz="1300" kern="1200" dirty="0">
            <a:latin typeface="Arial"/>
            <a:cs typeface="Arial"/>
          </a:endParaRPr>
        </a:p>
      </dsp:txBody>
      <dsp:txXfrm>
        <a:off x="0" y="2672"/>
        <a:ext cx="8784976" cy="54672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544E90-387E-9D4B-884D-DC37DF5379F7}">
      <dsp:nvSpPr>
        <dsp:cNvPr id="0" name=""/>
        <dsp:cNvSpPr/>
      </dsp:nvSpPr>
      <dsp:spPr>
        <a:xfrm>
          <a:off x="3105703" y="2029693"/>
          <a:ext cx="1715307" cy="1125189"/>
        </a:xfrm>
        <a:prstGeom prst="ellipse">
          <a:avLst/>
        </a:prstGeom>
        <a:solidFill>
          <a:srgbClr val="1F497D"/>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Impact Of Net Underwriting Loss.</a:t>
          </a:r>
          <a:endParaRPr lang="en-US" sz="1600" kern="1200" dirty="0"/>
        </a:p>
      </dsp:txBody>
      <dsp:txXfrm>
        <a:off x="3105703" y="2029693"/>
        <a:ext cx="1715307" cy="1125189"/>
      </dsp:txXfrm>
    </dsp:sp>
    <dsp:sp modelId="{8DF733C8-18E8-C84E-83CD-B4F6D8329D31}">
      <dsp:nvSpPr>
        <dsp:cNvPr id="0" name=""/>
        <dsp:cNvSpPr/>
      </dsp:nvSpPr>
      <dsp:spPr>
        <a:xfrm rot="16200000">
          <a:off x="3787254" y="1475954"/>
          <a:ext cx="352204" cy="46287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6200000">
        <a:off x="3787254" y="1475954"/>
        <a:ext cx="352204" cy="462876"/>
      </dsp:txXfrm>
    </dsp:sp>
    <dsp:sp modelId="{81A1562D-14FF-F64E-9299-10243B813855}">
      <dsp:nvSpPr>
        <dsp:cNvPr id="0" name=""/>
        <dsp:cNvSpPr/>
      </dsp:nvSpPr>
      <dsp:spPr>
        <a:xfrm>
          <a:off x="2770742" y="3755"/>
          <a:ext cx="2385229" cy="1361401"/>
        </a:xfrm>
        <a:prstGeom prst="ellipse">
          <a:avLst/>
        </a:prstGeom>
        <a:solidFill>
          <a:srgbClr val="1F497D"/>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Insurers withdraw offering Liability Insurance in high risk areas.</a:t>
          </a:r>
          <a:endParaRPr lang="en-US" sz="1600" kern="1200" dirty="0"/>
        </a:p>
      </dsp:txBody>
      <dsp:txXfrm>
        <a:off x="2770742" y="3755"/>
        <a:ext cx="2385229" cy="1361401"/>
      </dsp:txXfrm>
    </dsp:sp>
    <dsp:sp modelId="{3BADCFF1-A624-B042-B89E-DE5F891FE797}">
      <dsp:nvSpPr>
        <dsp:cNvPr id="0" name=""/>
        <dsp:cNvSpPr/>
      </dsp:nvSpPr>
      <dsp:spPr>
        <a:xfrm rot="53973">
          <a:off x="4935020" y="2378267"/>
          <a:ext cx="275327" cy="46287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3973">
        <a:off x="4935020" y="2378267"/>
        <a:ext cx="275327" cy="462876"/>
      </dsp:txXfrm>
    </dsp:sp>
    <dsp:sp modelId="{0CC6949F-7C02-0443-A8D2-6E32B1F42D26}">
      <dsp:nvSpPr>
        <dsp:cNvPr id="0" name=""/>
        <dsp:cNvSpPr/>
      </dsp:nvSpPr>
      <dsp:spPr>
        <a:xfrm>
          <a:off x="5339850" y="1950165"/>
          <a:ext cx="2161020" cy="1361401"/>
        </a:xfrm>
        <a:prstGeom prst="ellipse">
          <a:avLst/>
        </a:prstGeom>
        <a:solidFill>
          <a:srgbClr val="1F497D"/>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Insurers withdraw from the market altogether.</a:t>
          </a:r>
          <a:endParaRPr lang="en-US" sz="1600" kern="1200" dirty="0"/>
        </a:p>
      </dsp:txBody>
      <dsp:txXfrm>
        <a:off x="5339850" y="1950165"/>
        <a:ext cx="2161020" cy="1361401"/>
      </dsp:txXfrm>
    </dsp:sp>
    <dsp:sp modelId="{9818743E-A17D-1F4F-9BFB-C1CD479AF784}">
      <dsp:nvSpPr>
        <dsp:cNvPr id="0" name=""/>
        <dsp:cNvSpPr/>
      </dsp:nvSpPr>
      <dsp:spPr>
        <a:xfrm rot="5400000">
          <a:off x="3787254" y="3245744"/>
          <a:ext cx="352204" cy="46287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3787254" y="3245744"/>
        <a:ext cx="352204" cy="462876"/>
      </dsp:txXfrm>
    </dsp:sp>
    <dsp:sp modelId="{34ECD9C8-6B57-3D47-ABAF-B2A4F5AC2FA6}">
      <dsp:nvSpPr>
        <dsp:cNvPr id="0" name=""/>
        <dsp:cNvSpPr/>
      </dsp:nvSpPr>
      <dsp:spPr>
        <a:xfrm>
          <a:off x="2921966" y="3819419"/>
          <a:ext cx="2082780" cy="1361401"/>
        </a:xfrm>
        <a:prstGeom prst="ellipse">
          <a:avLst/>
        </a:prstGeom>
        <a:solidFill>
          <a:srgbClr val="1F497D"/>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Difficult to obtain liability cover in an ever changing market. </a:t>
          </a:r>
          <a:endParaRPr lang="en-US" sz="1600" kern="1200" dirty="0"/>
        </a:p>
      </dsp:txBody>
      <dsp:txXfrm>
        <a:off x="2921966" y="3819419"/>
        <a:ext cx="2082780" cy="1361401"/>
      </dsp:txXfrm>
    </dsp:sp>
    <dsp:sp modelId="{D0845A5D-9C68-2748-A0DE-0CAF492C88CD}">
      <dsp:nvSpPr>
        <dsp:cNvPr id="0" name=""/>
        <dsp:cNvSpPr/>
      </dsp:nvSpPr>
      <dsp:spPr>
        <a:xfrm rot="10873332">
          <a:off x="2689963" y="2336820"/>
          <a:ext cx="294153" cy="46287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73332">
        <a:off x="2689963" y="2336820"/>
        <a:ext cx="294153" cy="462876"/>
      </dsp:txXfrm>
    </dsp:sp>
    <dsp:sp modelId="{AFC1C069-C14E-644B-8FBB-6E2E0B76AA9A}">
      <dsp:nvSpPr>
        <dsp:cNvPr id="0" name=""/>
        <dsp:cNvSpPr/>
      </dsp:nvSpPr>
      <dsp:spPr>
        <a:xfrm>
          <a:off x="379218" y="1858297"/>
          <a:ext cx="2172687" cy="1361401"/>
        </a:xfrm>
        <a:prstGeom prst="ellipse">
          <a:avLst/>
        </a:prstGeom>
        <a:solidFill>
          <a:srgbClr val="1F497D"/>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Increase in premium for business owners.</a:t>
          </a:r>
          <a:endParaRPr lang="en-US" sz="1600" kern="1200" dirty="0"/>
        </a:p>
      </dsp:txBody>
      <dsp:txXfrm>
        <a:off x="379218" y="1858297"/>
        <a:ext cx="2172687" cy="13614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5638DC-5205-BB45-B14F-3C99880540F9}">
      <dsp:nvSpPr>
        <dsp:cNvPr id="0" name=""/>
        <dsp:cNvSpPr/>
      </dsp:nvSpPr>
      <dsp:spPr>
        <a:xfrm>
          <a:off x="3288576" y="2392779"/>
          <a:ext cx="1555372" cy="1555372"/>
        </a:xfrm>
        <a:prstGeom prst="round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Counter Measures To Impact Of Loss.</a:t>
          </a:r>
          <a:endParaRPr lang="en-US" sz="2400" kern="1200" dirty="0"/>
        </a:p>
      </dsp:txBody>
      <dsp:txXfrm>
        <a:off x="3288576" y="2392779"/>
        <a:ext cx="1555372" cy="1555372"/>
      </dsp:txXfrm>
    </dsp:sp>
    <dsp:sp modelId="{4FBCC3CB-EFF7-6048-BCB0-DE91FAE7883C}">
      <dsp:nvSpPr>
        <dsp:cNvPr id="0" name=""/>
        <dsp:cNvSpPr/>
      </dsp:nvSpPr>
      <dsp:spPr>
        <a:xfrm rot="16200000">
          <a:off x="3651138" y="1977655"/>
          <a:ext cx="830248" cy="0"/>
        </a:xfrm>
        <a:custGeom>
          <a:avLst/>
          <a:gdLst/>
          <a:ahLst/>
          <a:cxnLst/>
          <a:rect l="0" t="0" r="0" b="0"/>
          <a:pathLst>
            <a:path>
              <a:moveTo>
                <a:pt x="0" y="0"/>
              </a:moveTo>
              <a:lnTo>
                <a:pt x="830248"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6836FA0-9933-9244-B66F-60BB2EFE0C94}">
      <dsp:nvSpPr>
        <dsp:cNvPr id="0" name=""/>
        <dsp:cNvSpPr/>
      </dsp:nvSpPr>
      <dsp:spPr>
        <a:xfrm>
          <a:off x="2780181" y="-1129"/>
          <a:ext cx="2572162" cy="1563660"/>
        </a:xfrm>
        <a:prstGeom prst="round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Better risk management by business owners thereby reducing the number of claims.</a:t>
          </a:r>
          <a:endParaRPr lang="en-US" sz="1600" kern="1200" dirty="0"/>
        </a:p>
      </dsp:txBody>
      <dsp:txXfrm>
        <a:off x="2780181" y="-1129"/>
        <a:ext cx="2572162" cy="1563660"/>
      </dsp:txXfrm>
    </dsp:sp>
    <dsp:sp modelId="{0AB07654-1243-4A47-B04A-825E3974B65F}">
      <dsp:nvSpPr>
        <dsp:cNvPr id="0" name=""/>
        <dsp:cNvSpPr/>
      </dsp:nvSpPr>
      <dsp:spPr>
        <a:xfrm rot="1508001">
          <a:off x="4824938" y="3620595"/>
          <a:ext cx="401586" cy="0"/>
        </a:xfrm>
        <a:custGeom>
          <a:avLst/>
          <a:gdLst/>
          <a:ahLst/>
          <a:cxnLst/>
          <a:rect l="0" t="0" r="0" b="0"/>
          <a:pathLst>
            <a:path>
              <a:moveTo>
                <a:pt x="0" y="0"/>
              </a:moveTo>
              <a:lnTo>
                <a:pt x="401586"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D8D9C3B-DDDD-7A44-938C-954C52DC9804}">
      <dsp:nvSpPr>
        <dsp:cNvPr id="0" name=""/>
        <dsp:cNvSpPr/>
      </dsp:nvSpPr>
      <dsp:spPr>
        <a:xfrm>
          <a:off x="5207514" y="3546145"/>
          <a:ext cx="2811428" cy="1638430"/>
        </a:xfrm>
        <a:prstGeom prst="round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Partner with insurers to provide training in risk awareness and </a:t>
          </a:r>
          <a:r>
            <a:rPr lang="en-US" sz="1600" kern="1200" dirty="0" err="1" smtClean="0"/>
            <a:t>programmes</a:t>
          </a:r>
          <a:r>
            <a:rPr lang="en-US" sz="1600" kern="1200" dirty="0" smtClean="0"/>
            <a:t> to educate their staff in the claims process.</a:t>
          </a:r>
          <a:endParaRPr lang="en-US" sz="1600" kern="1200" dirty="0"/>
        </a:p>
      </dsp:txBody>
      <dsp:txXfrm>
        <a:off x="5207514" y="3546145"/>
        <a:ext cx="2811428" cy="1638430"/>
      </dsp:txXfrm>
    </dsp:sp>
    <dsp:sp modelId="{6D04F6DC-F62E-B144-A7FB-4E9A9935708D}">
      <dsp:nvSpPr>
        <dsp:cNvPr id="0" name=""/>
        <dsp:cNvSpPr/>
      </dsp:nvSpPr>
      <dsp:spPr>
        <a:xfrm rot="9421010">
          <a:off x="2631499" y="3633888"/>
          <a:ext cx="684234" cy="0"/>
        </a:xfrm>
        <a:custGeom>
          <a:avLst/>
          <a:gdLst/>
          <a:ahLst/>
          <a:cxnLst/>
          <a:rect l="0" t="0" r="0" b="0"/>
          <a:pathLst>
            <a:path>
              <a:moveTo>
                <a:pt x="0" y="0"/>
              </a:moveTo>
              <a:lnTo>
                <a:pt x="684234"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A3CBC2-237B-3342-92B9-FFC6F046DA39}">
      <dsp:nvSpPr>
        <dsp:cNvPr id="0" name=""/>
        <dsp:cNvSpPr/>
      </dsp:nvSpPr>
      <dsp:spPr>
        <a:xfrm>
          <a:off x="0" y="3510920"/>
          <a:ext cx="2658657" cy="1640713"/>
        </a:xfrm>
        <a:prstGeom prst="round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Business owners being more active in claim prevention techniques and ensuring staff buy in to the process.</a:t>
          </a:r>
          <a:endParaRPr lang="en-US" sz="1600" kern="1200" dirty="0"/>
        </a:p>
      </dsp:txBody>
      <dsp:txXfrm>
        <a:off x="0" y="3510920"/>
        <a:ext cx="2658657" cy="164071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457E3A-DCE0-6945-80BD-DE29867400C6}">
      <dsp:nvSpPr>
        <dsp:cNvPr id="0" name=""/>
        <dsp:cNvSpPr/>
      </dsp:nvSpPr>
      <dsp:spPr>
        <a:xfrm>
          <a:off x="6413" y="2895"/>
          <a:ext cx="2561276" cy="1536766"/>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Genuine injury sustained.</a:t>
          </a:r>
          <a:endParaRPr lang="en-US" sz="2500" kern="1200" dirty="0"/>
        </a:p>
      </dsp:txBody>
      <dsp:txXfrm>
        <a:off x="6413" y="2895"/>
        <a:ext cx="2561276" cy="1536766"/>
      </dsp:txXfrm>
    </dsp:sp>
    <dsp:sp modelId="{EA05F5D5-B6BA-E74E-87F8-127288E00A25}">
      <dsp:nvSpPr>
        <dsp:cNvPr id="0" name=""/>
        <dsp:cNvSpPr/>
      </dsp:nvSpPr>
      <dsp:spPr>
        <a:xfrm>
          <a:off x="2823817" y="2895"/>
          <a:ext cx="2561276" cy="1536766"/>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Financial pressures (current economic climate).</a:t>
          </a:r>
        </a:p>
      </dsp:txBody>
      <dsp:txXfrm>
        <a:off x="2823817" y="2895"/>
        <a:ext cx="2561276" cy="1536766"/>
      </dsp:txXfrm>
    </dsp:sp>
    <dsp:sp modelId="{E0C71955-7824-B84B-81BB-CADBBA7779D4}">
      <dsp:nvSpPr>
        <dsp:cNvPr id="0" name=""/>
        <dsp:cNvSpPr/>
      </dsp:nvSpPr>
      <dsp:spPr>
        <a:xfrm>
          <a:off x="5641222" y="2895"/>
          <a:ext cx="2561276" cy="1536766"/>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Costs have been incurred (medical / physiotherapy).</a:t>
          </a:r>
        </a:p>
      </dsp:txBody>
      <dsp:txXfrm>
        <a:off x="5641222" y="2895"/>
        <a:ext cx="2561276" cy="1536766"/>
      </dsp:txXfrm>
    </dsp:sp>
    <dsp:sp modelId="{C1E97AB0-77DA-BA4B-A193-2D68E9538B65}">
      <dsp:nvSpPr>
        <dsp:cNvPr id="0" name=""/>
        <dsp:cNvSpPr/>
      </dsp:nvSpPr>
      <dsp:spPr>
        <a:xfrm>
          <a:off x="6413" y="1795788"/>
          <a:ext cx="2561276" cy="1536766"/>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Peer pressure.</a:t>
          </a:r>
        </a:p>
      </dsp:txBody>
      <dsp:txXfrm>
        <a:off x="6413" y="1795788"/>
        <a:ext cx="2561276" cy="1536766"/>
      </dsp:txXfrm>
    </dsp:sp>
    <dsp:sp modelId="{BDA55D54-8C0C-634C-9A36-CEE4367E4D79}">
      <dsp:nvSpPr>
        <dsp:cNvPr id="0" name=""/>
        <dsp:cNvSpPr/>
      </dsp:nvSpPr>
      <dsp:spPr>
        <a:xfrm>
          <a:off x="2823817" y="1795788"/>
          <a:ext cx="2561276" cy="1536766"/>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Increased awareness (</a:t>
          </a:r>
          <a:r>
            <a:rPr lang="en-US" sz="2500" kern="1200" dirty="0" err="1" smtClean="0"/>
            <a:t>Injuriesboard.ie</a:t>
          </a:r>
          <a:r>
            <a:rPr lang="en-US" sz="2500" kern="1200" dirty="0" smtClean="0"/>
            <a:t> &amp; advertising)</a:t>
          </a:r>
          <a:endParaRPr lang="en-US" sz="2500" kern="1200" dirty="0"/>
        </a:p>
      </dsp:txBody>
      <dsp:txXfrm>
        <a:off x="2823817" y="1795788"/>
        <a:ext cx="2561276" cy="1536766"/>
      </dsp:txXfrm>
    </dsp:sp>
    <dsp:sp modelId="{75D4B510-21A9-7542-9E93-9E9A861A9781}">
      <dsp:nvSpPr>
        <dsp:cNvPr id="0" name=""/>
        <dsp:cNvSpPr/>
      </dsp:nvSpPr>
      <dsp:spPr>
        <a:xfrm>
          <a:off x="5641222" y="1795788"/>
          <a:ext cx="2561276" cy="1536766"/>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Grievance with employer.</a:t>
          </a:r>
        </a:p>
      </dsp:txBody>
      <dsp:txXfrm>
        <a:off x="5641222" y="1795788"/>
        <a:ext cx="2561276" cy="1536766"/>
      </dsp:txXfrm>
    </dsp:sp>
    <dsp:sp modelId="{B2B2524A-1146-684A-B45B-12F6AF37F772}">
      <dsp:nvSpPr>
        <dsp:cNvPr id="0" name=""/>
        <dsp:cNvSpPr/>
      </dsp:nvSpPr>
      <dsp:spPr>
        <a:xfrm>
          <a:off x="1415115" y="3588682"/>
          <a:ext cx="2561276" cy="1536766"/>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Employee has been laid off.</a:t>
          </a:r>
        </a:p>
      </dsp:txBody>
      <dsp:txXfrm>
        <a:off x="1415115" y="3588682"/>
        <a:ext cx="2561276" cy="1536766"/>
      </dsp:txXfrm>
    </dsp:sp>
    <dsp:sp modelId="{3E03F31C-B142-D54C-9D1A-B16CE4B37B5B}">
      <dsp:nvSpPr>
        <dsp:cNvPr id="0" name=""/>
        <dsp:cNvSpPr/>
      </dsp:nvSpPr>
      <dsp:spPr>
        <a:xfrm>
          <a:off x="4232519" y="3588682"/>
          <a:ext cx="2561276" cy="1536766"/>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Exaggeration &amp; Fraud.</a:t>
          </a:r>
          <a:endParaRPr lang="en-US" sz="2500" kern="1200" dirty="0"/>
        </a:p>
      </dsp:txBody>
      <dsp:txXfrm>
        <a:off x="4232519" y="3588682"/>
        <a:ext cx="2561276" cy="153676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A55D54-8C0C-634C-9A36-CEE4367E4D79}">
      <dsp:nvSpPr>
        <dsp:cNvPr id="0" name=""/>
        <dsp:cNvSpPr/>
      </dsp:nvSpPr>
      <dsp:spPr>
        <a:xfrm>
          <a:off x="0" y="896736"/>
          <a:ext cx="2565285" cy="1539171"/>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Slip, Trip &amp; Fall.</a:t>
          </a:r>
          <a:endParaRPr lang="en-US" sz="3300" kern="1200" dirty="0"/>
        </a:p>
      </dsp:txBody>
      <dsp:txXfrm>
        <a:off x="0" y="896736"/>
        <a:ext cx="2565285" cy="1539171"/>
      </dsp:txXfrm>
    </dsp:sp>
    <dsp:sp modelId="{75D4B510-21A9-7542-9E93-9E9A861A9781}">
      <dsp:nvSpPr>
        <dsp:cNvPr id="0" name=""/>
        <dsp:cNvSpPr/>
      </dsp:nvSpPr>
      <dsp:spPr>
        <a:xfrm>
          <a:off x="2821813" y="896736"/>
          <a:ext cx="2565285" cy="1539171"/>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Assault.</a:t>
          </a:r>
        </a:p>
      </dsp:txBody>
      <dsp:txXfrm>
        <a:off x="2821813" y="896736"/>
        <a:ext cx="2565285" cy="1539171"/>
      </dsp:txXfrm>
    </dsp:sp>
    <dsp:sp modelId="{B2B2524A-1146-684A-B45B-12F6AF37F772}">
      <dsp:nvSpPr>
        <dsp:cNvPr id="0" name=""/>
        <dsp:cNvSpPr/>
      </dsp:nvSpPr>
      <dsp:spPr>
        <a:xfrm>
          <a:off x="5643627" y="896736"/>
          <a:ext cx="2565285" cy="1539171"/>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Defamation.</a:t>
          </a:r>
        </a:p>
      </dsp:txBody>
      <dsp:txXfrm>
        <a:off x="5643627" y="896736"/>
        <a:ext cx="2565285" cy="1539171"/>
      </dsp:txXfrm>
    </dsp:sp>
    <dsp:sp modelId="{3E03F31C-B142-D54C-9D1A-B16CE4B37B5B}">
      <dsp:nvSpPr>
        <dsp:cNvPr id="0" name=""/>
        <dsp:cNvSpPr/>
      </dsp:nvSpPr>
      <dsp:spPr>
        <a:xfrm>
          <a:off x="1410906" y="2692436"/>
          <a:ext cx="2565285" cy="1539171"/>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Defective Products / Foodstuffs.</a:t>
          </a:r>
          <a:endParaRPr lang="en-US" sz="3300" kern="1200" dirty="0"/>
        </a:p>
      </dsp:txBody>
      <dsp:txXfrm>
        <a:off x="1410906" y="2692436"/>
        <a:ext cx="2565285" cy="1539171"/>
      </dsp:txXfrm>
    </dsp:sp>
    <dsp:sp modelId="{3E161A55-7EDA-774B-863E-6AAB4E10673A}">
      <dsp:nvSpPr>
        <dsp:cNvPr id="0" name=""/>
        <dsp:cNvSpPr/>
      </dsp:nvSpPr>
      <dsp:spPr>
        <a:xfrm>
          <a:off x="4232720" y="2692436"/>
          <a:ext cx="2565285" cy="1539171"/>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Property Damage.</a:t>
          </a:r>
          <a:endParaRPr lang="en-US" sz="3300" kern="1200" dirty="0"/>
        </a:p>
      </dsp:txBody>
      <dsp:txXfrm>
        <a:off x="4232720" y="2692436"/>
        <a:ext cx="2565285" cy="153917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A55D54-8C0C-634C-9A36-CEE4367E4D79}">
      <dsp:nvSpPr>
        <dsp:cNvPr id="0" name=""/>
        <dsp:cNvSpPr/>
      </dsp:nvSpPr>
      <dsp:spPr>
        <a:xfrm>
          <a:off x="0" y="896736"/>
          <a:ext cx="2565285" cy="1539171"/>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Slip, Trip &amp; Fall.</a:t>
          </a:r>
          <a:endParaRPr lang="en-US" sz="3100" kern="1200" dirty="0"/>
        </a:p>
      </dsp:txBody>
      <dsp:txXfrm>
        <a:off x="0" y="896736"/>
        <a:ext cx="2565285" cy="1539171"/>
      </dsp:txXfrm>
    </dsp:sp>
    <dsp:sp modelId="{75D4B510-21A9-7542-9E93-9E9A861A9781}">
      <dsp:nvSpPr>
        <dsp:cNvPr id="0" name=""/>
        <dsp:cNvSpPr/>
      </dsp:nvSpPr>
      <dsp:spPr>
        <a:xfrm>
          <a:off x="2821813" y="896736"/>
          <a:ext cx="2565285" cy="1539171"/>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Falls From Heights.</a:t>
          </a:r>
        </a:p>
      </dsp:txBody>
      <dsp:txXfrm>
        <a:off x="2821813" y="896736"/>
        <a:ext cx="2565285" cy="1539171"/>
      </dsp:txXfrm>
    </dsp:sp>
    <dsp:sp modelId="{B2B2524A-1146-684A-B45B-12F6AF37F772}">
      <dsp:nvSpPr>
        <dsp:cNvPr id="0" name=""/>
        <dsp:cNvSpPr/>
      </dsp:nvSpPr>
      <dsp:spPr>
        <a:xfrm>
          <a:off x="5643627" y="896736"/>
          <a:ext cx="2565285" cy="1539171"/>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Injuries Caused By Use Of Machinery.</a:t>
          </a:r>
        </a:p>
      </dsp:txBody>
      <dsp:txXfrm>
        <a:off x="5643627" y="896736"/>
        <a:ext cx="2565285" cy="1539171"/>
      </dsp:txXfrm>
    </dsp:sp>
    <dsp:sp modelId="{3E03F31C-B142-D54C-9D1A-B16CE4B37B5B}">
      <dsp:nvSpPr>
        <dsp:cNvPr id="0" name=""/>
        <dsp:cNvSpPr/>
      </dsp:nvSpPr>
      <dsp:spPr>
        <a:xfrm>
          <a:off x="1410906" y="2692436"/>
          <a:ext cx="2565285" cy="1539171"/>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Workplace Diseases.</a:t>
          </a:r>
          <a:endParaRPr lang="en-US" sz="3100" kern="1200" dirty="0"/>
        </a:p>
      </dsp:txBody>
      <dsp:txXfrm>
        <a:off x="1410906" y="2692436"/>
        <a:ext cx="2565285" cy="1539171"/>
      </dsp:txXfrm>
    </dsp:sp>
    <dsp:sp modelId="{3E161A55-7EDA-774B-863E-6AAB4E10673A}">
      <dsp:nvSpPr>
        <dsp:cNvPr id="0" name=""/>
        <dsp:cNvSpPr/>
      </dsp:nvSpPr>
      <dsp:spPr>
        <a:xfrm>
          <a:off x="4232720" y="2692436"/>
          <a:ext cx="2565285" cy="1539171"/>
        </a:xfrm>
        <a:prstGeom prst="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Repetitive Strain Type Injuries.</a:t>
          </a:r>
          <a:endParaRPr lang="en-US" sz="3100" kern="1200" dirty="0"/>
        </a:p>
      </dsp:txBody>
      <dsp:txXfrm>
        <a:off x="4232720" y="2692436"/>
        <a:ext cx="2565285" cy="153917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265294-3C3D-4A4E-8708-CB95A1B08322}">
      <dsp:nvSpPr>
        <dsp:cNvPr id="0" name=""/>
        <dsp:cNvSpPr/>
      </dsp:nvSpPr>
      <dsp:spPr>
        <a:xfrm>
          <a:off x="0" y="439929"/>
          <a:ext cx="8424936" cy="891252"/>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Arial"/>
              <a:cs typeface="Arial"/>
            </a:rPr>
            <a:t>In Ireland the </a:t>
          </a:r>
          <a:r>
            <a:rPr lang="en-US" sz="1600" kern="1200" dirty="0" err="1" smtClean="0">
              <a:latin typeface="Arial"/>
              <a:cs typeface="Arial"/>
            </a:rPr>
            <a:t>Oireachtas</a:t>
          </a:r>
          <a:r>
            <a:rPr lang="en-US" sz="1600" kern="1200" dirty="0" smtClean="0">
              <a:latin typeface="Arial"/>
              <a:cs typeface="Arial"/>
            </a:rPr>
            <a:t> has, by legislation created duties that are known as statutory duties or rules that must be adhered to. </a:t>
          </a:r>
          <a:r>
            <a:rPr lang="en-US" sz="1600" kern="1200" dirty="0" smtClean="0">
              <a:latin typeface="Arial"/>
              <a:ea typeface="ＭＳ Ｐゴシック" charset="0"/>
              <a:cs typeface="Arial"/>
            </a:rPr>
            <a:t>Legislation Imposing Statutory Duties.</a:t>
          </a:r>
          <a:endParaRPr lang="en-US" sz="1600" kern="1200" dirty="0">
            <a:latin typeface="Arial"/>
            <a:cs typeface="Arial"/>
          </a:endParaRPr>
        </a:p>
      </dsp:txBody>
      <dsp:txXfrm>
        <a:off x="0" y="439929"/>
        <a:ext cx="8424936" cy="891252"/>
      </dsp:txXfrm>
    </dsp:sp>
    <dsp:sp modelId="{C08ED1A3-99BF-704B-9C21-09CA03F4352B}">
      <dsp:nvSpPr>
        <dsp:cNvPr id="0" name=""/>
        <dsp:cNvSpPr/>
      </dsp:nvSpPr>
      <dsp:spPr>
        <a:xfrm>
          <a:off x="0" y="1504655"/>
          <a:ext cx="8424936" cy="1711105"/>
        </a:xfrm>
        <a:prstGeom prst="round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Arial"/>
              <a:cs typeface="Arial"/>
            </a:rPr>
            <a:t>Employers Liability.</a:t>
          </a:r>
        </a:p>
        <a:p>
          <a:pPr lvl="0" algn="l" defTabSz="711200">
            <a:lnSpc>
              <a:spcPct val="90000"/>
            </a:lnSpc>
            <a:spcBef>
              <a:spcPct val="0"/>
            </a:spcBef>
            <a:spcAft>
              <a:spcPct val="35000"/>
            </a:spcAft>
          </a:pPr>
          <a:r>
            <a:rPr lang="en-US" sz="1600" kern="1200" dirty="0" smtClean="0"/>
            <a:t>-</a:t>
          </a:r>
          <a:r>
            <a:rPr lang="en-US" sz="1600" kern="1200" dirty="0" smtClean="0">
              <a:latin typeface="Arial"/>
              <a:cs typeface="Arial"/>
            </a:rPr>
            <a:t>The Factories Act 1955</a:t>
          </a:r>
        </a:p>
        <a:p>
          <a:pPr lvl="0" algn="l" defTabSz="711200">
            <a:lnSpc>
              <a:spcPct val="90000"/>
            </a:lnSpc>
            <a:spcBef>
              <a:spcPct val="0"/>
            </a:spcBef>
            <a:spcAft>
              <a:spcPct val="35000"/>
            </a:spcAft>
          </a:pPr>
          <a:r>
            <a:rPr lang="en-US" sz="1600" kern="1200" dirty="0" smtClean="0">
              <a:latin typeface="Arial"/>
              <a:cs typeface="Arial"/>
            </a:rPr>
            <a:t>-The Safety, Health &amp; Welfare At Work Act 2005</a:t>
          </a:r>
        </a:p>
        <a:p>
          <a:pPr lvl="0" algn="l" defTabSz="711200">
            <a:lnSpc>
              <a:spcPct val="90000"/>
            </a:lnSpc>
            <a:spcBef>
              <a:spcPct val="0"/>
            </a:spcBef>
            <a:spcAft>
              <a:spcPct val="35000"/>
            </a:spcAft>
          </a:pPr>
          <a:r>
            <a:rPr lang="en-US" sz="1600" kern="1200" dirty="0" smtClean="0">
              <a:latin typeface="Arial"/>
              <a:cs typeface="Arial"/>
            </a:rPr>
            <a:t>-The Safety, Health &amp; Welfare At Work (General Application) Regulations 2007</a:t>
          </a:r>
        </a:p>
        <a:p>
          <a:pPr lvl="0" algn="l" defTabSz="711200">
            <a:lnSpc>
              <a:spcPct val="90000"/>
            </a:lnSpc>
            <a:spcBef>
              <a:spcPct val="0"/>
            </a:spcBef>
            <a:spcAft>
              <a:spcPct val="35000"/>
            </a:spcAft>
          </a:pPr>
          <a:r>
            <a:rPr lang="en-US" sz="1600" kern="1200" dirty="0" smtClean="0">
              <a:latin typeface="Arial"/>
              <a:cs typeface="Arial"/>
            </a:rPr>
            <a:t>-The Safety, Health &amp; Welfare at Work (Construction) Regulations 2006</a:t>
          </a:r>
          <a:endParaRPr lang="en-US" sz="1600" kern="1200" dirty="0">
            <a:latin typeface="Arial"/>
            <a:cs typeface="Arial"/>
          </a:endParaRPr>
        </a:p>
      </dsp:txBody>
      <dsp:txXfrm>
        <a:off x="0" y="1504655"/>
        <a:ext cx="8424936" cy="1711105"/>
      </dsp:txXfrm>
    </dsp:sp>
    <dsp:sp modelId="{D3208A7B-222C-CF4A-ACCE-4BB642DC6139}">
      <dsp:nvSpPr>
        <dsp:cNvPr id="0" name=""/>
        <dsp:cNvSpPr/>
      </dsp:nvSpPr>
      <dsp:spPr>
        <a:xfrm>
          <a:off x="0" y="3376698"/>
          <a:ext cx="8424936" cy="999158"/>
        </a:xfrm>
        <a:prstGeom prst="round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Arial"/>
              <a:cs typeface="Arial"/>
            </a:rPr>
            <a:t>Public Liability.</a:t>
          </a:r>
        </a:p>
        <a:p>
          <a:pPr lvl="0" algn="l" defTabSz="711200">
            <a:lnSpc>
              <a:spcPct val="90000"/>
            </a:lnSpc>
            <a:spcBef>
              <a:spcPct val="0"/>
            </a:spcBef>
            <a:spcAft>
              <a:spcPct val="35000"/>
            </a:spcAft>
          </a:pPr>
          <a:r>
            <a:rPr lang="en-US" sz="1600" kern="1200" dirty="0" smtClean="0">
              <a:solidFill>
                <a:schemeClr val="bg1"/>
              </a:solidFill>
              <a:latin typeface="Arial"/>
              <a:cs typeface="Arial"/>
            </a:rPr>
            <a:t>-The Occupiers’ Liability Act 1995</a:t>
          </a:r>
        </a:p>
        <a:p>
          <a:pPr lvl="0" algn="l" defTabSz="711200">
            <a:lnSpc>
              <a:spcPct val="90000"/>
            </a:lnSpc>
            <a:spcBef>
              <a:spcPct val="0"/>
            </a:spcBef>
            <a:spcAft>
              <a:spcPct val="35000"/>
            </a:spcAft>
          </a:pPr>
          <a:endParaRPr lang="en-US" sz="1600" kern="1200" dirty="0" smtClean="0">
            <a:latin typeface="Arial"/>
            <a:cs typeface="Arial"/>
          </a:endParaRPr>
        </a:p>
      </dsp:txBody>
      <dsp:txXfrm>
        <a:off x="0" y="3376698"/>
        <a:ext cx="8424936" cy="99915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FBB4DB-D90B-904F-BC59-1BE00DE9F035}">
      <dsp:nvSpPr>
        <dsp:cNvPr id="0" name=""/>
        <dsp:cNvSpPr/>
      </dsp:nvSpPr>
      <dsp:spPr>
        <a:xfrm rot="5400000">
          <a:off x="-163548" y="164267"/>
          <a:ext cx="1090321" cy="763225"/>
        </a:xfrm>
        <a:prstGeom prst="chevron">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163548" y="164267"/>
        <a:ext cx="1090321" cy="763225"/>
      </dsp:txXfrm>
    </dsp:sp>
    <dsp:sp modelId="{4D2E7770-F416-C44E-8907-A739261DA9DC}">
      <dsp:nvSpPr>
        <dsp:cNvPr id="0" name=""/>
        <dsp:cNvSpPr/>
      </dsp:nvSpPr>
      <dsp:spPr>
        <a:xfrm rot="5400000">
          <a:off x="4239726" y="-3475781"/>
          <a:ext cx="708709" cy="766171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1F497D"/>
              </a:solidFill>
              <a:latin typeface="Arial"/>
              <a:cs typeface="Arial"/>
            </a:rPr>
            <a:t>The relationship between the Law of Torts &amp; Insurance is very close.</a:t>
          </a:r>
          <a:endParaRPr lang="en-US" sz="1600" kern="1200" dirty="0">
            <a:solidFill>
              <a:srgbClr val="1F497D"/>
            </a:solidFill>
            <a:latin typeface="Arial"/>
            <a:cs typeface="Arial"/>
          </a:endParaRPr>
        </a:p>
      </dsp:txBody>
      <dsp:txXfrm rot="5400000">
        <a:off x="4239726" y="-3475781"/>
        <a:ext cx="708709" cy="7661710"/>
      </dsp:txXfrm>
    </dsp:sp>
    <dsp:sp modelId="{D057C056-537E-4A40-9266-2219A547D099}">
      <dsp:nvSpPr>
        <dsp:cNvPr id="0" name=""/>
        <dsp:cNvSpPr/>
      </dsp:nvSpPr>
      <dsp:spPr>
        <a:xfrm rot="5400000">
          <a:off x="-163548" y="1137409"/>
          <a:ext cx="1090321" cy="763225"/>
        </a:xfrm>
        <a:prstGeom prst="chevron">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163548" y="1137409"/>
        <a:ext cx="1090321" cy="763225"/>
      </dsp:txXfrm>
    </dsp:sp>
    <dsp:sp modelId="{08302817-5B05-3C4D-BE8F-D1DBAA809DBC}">
      <dsp:nvSpPr>
        <dsp:cNvPr id="0" name=""/>
        <dsp:cNvSpPr/>
      </dsp:nvSpPr>
      <dsp:spPr>
        <a:xfrm rot="5400000">
          <a:off x="4239726" y="-2502639"/>
          <a:ext cx="708709" cy="766171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1F497D"/>
              </a:solidFill>
              <a:latin typeface="Arial"/>
              <a:cs typeface="Arial"/>
            </a:rPr>
            <a:t>The Law of Torts imposes obligations and it regulates the conduct of people in their dealings with one another.</a:t>
          </a:r>
          <a:endParaRPr lang="en-US" sz="1600" kern="1200" dirty="0">
            <a:solidFill>
              <a:srgbClr val="1F497D"/>
            </a:solidFill>
            <a:latin typeface="Arial"/>
            <a:cs typeface="Arial"/>
          </a:endParaRPr>
        </a:p>
      </dsp:txBody>
      <dsp:txXfrm rot="5400000">
        <a:off x="4239726" y="-2502639"/>
        <a:ext cx="708709" cy="7661710"/>
      </dsp:txXfrm>
    </dsp:sp>
    <dsp:sp modelId="{B3DC5305-5796-2F4B-9689-10BF523505E5}">
      <dsp:nvSpPr>
        <dsp:cNvPr id="0" name=""/>
        <dsp:cNvSpPr/>
      </dsp:nvSpPr>
      <dsp:spPr>
        <a:xfrm rot="5400000">
          <a:off x="-163548" y="2110551"/>
          <a:ext cx="1090321" cy="763225"/>
        </a:xfrm>
        <a:prstGeom prst="chevron">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163548" y="2110551"/>
        <a:ext cx="1090321" cy="763225"/>
      </dsp:txXfrm>
    </dsp:sp>
    <dsp:sp modelId="{3C32B0BE-DE98-CC45-9FD4-987C5BCD8422}">
      <dsp:nvSpPr>
        <dsp:cNvPr id="0" name=""/>
        <dsp:cNvSpPr/>
      </dsp:nvSpPr>
      <dsp:spPr>
        <a:xfrm rot="5400000">
          <a:off x="4239726" y="-1529497"/>
          <a:ext cx="708709" cy="766171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1F497D"/>
              </a:solidFill>
              <a:latin typeface="Arial"/>
              <a:cs typeface="Arial"/>
            </a:rPr>
            <a:t>A wrongdoer can be found liable under the Law of Torts due to negligence, trespass, defamation &amp; nuisance.</a:t>
          </a:r>
          <a:endParaRPr lang="en-US" sz="1600" kern="1200" dirty="0">
            <a:solidFill>
              <a:srgbClr val="1F497D"/>
            </a:solidFill>
            <a:latin typeface="Arial"/>
            <a:cs typeface="Arial"/>
          </a:endParaRPr>
        </a:p>
      </dsp:txBody>
      <dsp:txXfrm rot="5400000">
        <a:off x="4239726" y="-1529497"/>
        <a:ext cx="708709" cy="7661710"/>
      </dsp:txXfrm>
    </dsp:sp>
    <dsp:sp modelId="{934B8C1F-E7A0-3F45-B0EA-5C45CDDC32C0}">
      <dsp:nvSpPr>
        <dsp:cNvPr id="0" name=""/>
        <dsp:cNvSpPr/>
      </dsp:nvSpPr>
      <dsp:spPr>
        <a:xfrm rot="5400000">
          <a:off x="-163548" y="3083693"/>
          <a:ext cx="1090321" cy="763225"/>
        </a:xfrm>
        <a:prstGeom prst="chevron">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163548" y="3083693"/>
        <a:ext cx="1090321" cy="763225"/>
      </dsp:txXfrm>
    </dsp:sp>
    <dsp:sp modelId="{AB52A004-ACA6-4148-9637-804D13CD2A05}">
      <dsp:nvSpPr>
        <dsp:cNvPr id="0" name=""/>
        <dsp:cNvSpPr/>
      </dsp:nvSpPr>
      <dsp:spPr>
        <a:xfrm rot="5400000">
          <a:off x="4239726" y="-556355"/>
          <a:ext cx="708709" cy="766171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1F497D"/>
              </a:solidFill>
              <a:latin typeface="Arial"/>
              <a:cs typeface="Arial"/>
            </a:rPr>
            <a:t>In legal terms the word “liability” means anything that puts a person or legal entity at a disadvantage.</a:t>
          </a:r>
          <a:endParaRPr lang="en-US" sz="1600" kern="1200" dirty="0">
            <a:solidFill>
              <a:srgbClr val="1F497D"/>
            </a:solidFill>
            <a:latin typeface="Arial"/>
            <a:cs typeface="Arial"/>
          </a:endParaRPr>
        </a:p>
      </dsp:txBody>
      <dsp:txXfrm rot="5400000">
        <a:off x="4239726" y="-556355"/>
        <a:ext cx="708709" cy="7661710"/>
      </dsp:txXfrm>
    </dsp:sp>
    <dsp:sp modelId="{2AD16FCE-7F26-DF4E-823F-B46F2913DE16}">
      <dsp:nvSpPr>
        <dsp:cNvPr id="0" name=""/>
        <dsp:cNvSpPr/>
      </dsp:nvSpPr>
      <dsp:spPr>
        <a:xfrm rot="5400000">
          <a:off x="-163548" y="4056834"/>
          <a:ext cx="1090321" cy="763225"/>
        </a:xfrm>
        <a:prstGeom prst="chevron">
          <a:avLst/>
        </a:prstGeom>
        <a:solidFill>
          <a:srgbClr val="1F497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163548" y="4056834"/>
        <a:ext cx="1090321" cy="763225"/>
      </dsp:txXfrm>
    </dsp:sp>
    <dsp:sp modelId="{92F3514B-6B0D-4343-A3DB-A426F23543B0}">
      <dsp:nvSpPr>
        <dsp:cNvPr id="0" name=""/>
        <dsp:cNvSpPr/>
      </dsp:nvSpPr>
      <dsp:spPr>
        <a:xfrm rot="5400000">
          <a:off x="4239726" y="416785"/>
          <a:ext cx="708709" cy="766171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1F497D"/>
              </a:solidFill>
              <a:latin typeface="Arial"/>
              <a:cs typeface="Arial"/>
            </a:rPr>
            <a:t>Legal liability is where the wrongdoer is held liable by the legal process and the claimant is entitled to a remedy from the wrongdoer i.e. monetary compensation</a:t>
          </a:r>
          <a:r>
            <a:rPr lang="en-US" sz="1600" kern="1200" dirty="0" smtClean="0">
              <a:solidFill>
                <a:srgbClr val="1F497D"/>
              </a:solidFill>
            </a:rPr>
            <a:t>.</a:t>
          </a:r>
          <a:endParaRPr lang="en-US" sz="1600" kern="1200" dirty="0">
            <a:solidFill>
              <a:srgbClr val="1F497D"/>
            </a:solidFill>
          </a:endParaRPr>
        </a:p>
      </dsp:txBody>
      <dsp:txXfrm rot="5400000">
        <a:off x="4239726" y="416785"/>
        <a:ext cx="708709" cy="766171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20076D-4175-8A47-82CA-92E5F71C309D}">
      <dsp:nvSpPr>
        <dsp:cNvPr id="0" name=""/>
        <dsp:cNvSpPr/>
      </dsp:nvSpPr>
      <dsp:spPr>
        <a:xfrm>
          <a:off x="0" y="0"/>
          <a:ext cx="8496944" cy="1176596"/>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Arial"/>
              <a:cs typeface="Arial"/>
            </a:rPr>
            <a:t>Negligence is the tort most often encountered in third party insurance claims.</a:t>
          </a:r>
          <a:endParaRPr lang="en-US" sz="2400" kern="1200" dirty="0">
            <a:latin typeface="Arial"/>
            <a:cs typeface="Arial"/>
          </a:endParaRPr>
        </a:p>
      </dsp:txBody>
      <dsp:txXfrm>
        <a:off x="0" y="0"/>
        <a:ext cx="8496944" cy="1176596"/>
      </dsp:txXfrm>
    </dsp:sp>
    <dsp:sp modelId="{E6C84AE9-B1A8-0841-BB0A-40A5A97212B0}">
      <dsp:nvSpPr>
        <dsp:cNvPr id="0" name=""/>
        <dsp:cNvSpPr/>
      </dsp:nvSpPr>
      <dsp:spPr>
        <a:xfrm>
          <a:off x="0" y="1254392"/>
          <a:ext cx="8496944" cy="998156"/>
        </a:xfrm>
        <a:prstGeom prst="roundRect">
          <a:avLst/>
        </a:prstGeom>
        <a:solidFill>
          <a:srgbClr val="1F497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latin typeface="Arial"/>
              <a:cs typeface="Arial"/>
            </a:rPr>
            <a:t>To succeed in an action for breach of statutory duty the plaintiff must establish;</a:t>
          </a:r>
          <a:endParaRPr lang="en-US" sz="2600" kern="1200" dirty="0" smtClean="0">
            <a:latin typeface="Arial"/>
            <a:cs typeface="Arial"/>
          </a:endParaRPr>
        </a:p>
      </dsp:txBody>
      <dsp:txXfrm>
        <a:off x="0" y="1254392"/>
        <a:ext cx="8496944" cy="998156"/>
      </dsp:txXfrm>
    </dsp:sp>
    <dsp:sp modelId="{9F63CFBD-949E-9845-8D48-6C7A561BABC0}">
      <dsp:nvSpPr>
        <dsp:cNvPr id="0" name=""/>
        <dsp:cNvSpPr/>
      </dsp:nvSpPr>
      <dsp:spPr>
        <a:xfrm>
          <a:off x="0" y="2252548"/>
          <a:ext cx="8496944"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solidFill>
                <a:schemeClr val="tx2"/>
              </a:solidFill>
              <a:latin typeface="Arial"/>
              <a:cs typeface="Arial"/>
            </a:rPr>
            <a:t>The statute was intended by the </a:t>
          </a:r>
          <a:r>
            <a:rPr lang="en-US" sz="2000" kern="1200" dirty="0" err="1" smtClean="0">
              <a:solidFill>
                <a:schemeClr val="tx2"/>
              </a:solidFill>
              <a:latin typeface="Arial"/>
              <a:cs typeface="Arial"/>
            </a:rPr>
            <a:t>Oireachtas</a:t>
          </a:r>
          <a:r>
            <a:rPr lang="en-US" sz="2000" kern="1200" dirty="0" smtClean="0">
              <a:solidFill>
                <a:schemeClr val="tx2"/>
              </a:solidFill>
              <a:latin typeface="Arial"/>
              <a:cs typeface="Arial"/>
            </a:rPr>
            <a:t> to allow a civil law remedy.</a:t>
          </a:r>
        </a:p>
        <a:p>
          <a:pPr marL="228600" lvl="1" indent="-228600" algn="l" defTabSz="889000">
            <a:lnSpc>
              <a:spcPct val="90000"/>
            </a:lnSpc>
            <a:spcBef>
              <a:spcPct val="0"/>
            </a:spcBef>
            <a:spcAft>
              <a:spcPct val="20000"/>
            </a:spcAft>
            <a:buChar char="••"/>
          </a:pPr>
          <a:r>
            <a:rPr lang="en-US" sz="2000" kern="1200" dirty="0" smtClean="0">
              <a:solidFill>
                <a:schemeClr val="tx2"/>
              </a:solidFill>
              <a:latin typeface="Arial"/>
              <a:cs typeface="Arial"/>
            </a:rPr>
            <a:t>The statute must impose a duty on the defendant.</a:t>
          </a:r>
        </a:p>
        <a:p>
          <a:pPr marL="228600" lvl="1" indent="-228600" algn="l" defTabSz="889000">
            <a:lnSpc>
              <a:spcPct val="90000"/>
            </a:lnSpc>
            <a:spcBef>
              <a:spcPct val="0"/>
            </a:spcBef>
            <a:spcAft>
              <a:spcPct val="20000"/>
            </a:spcAft>
            <a:buChar char="••"/>
          </a:pPr>
          <a:r>
            <a:rPr lang="en-US" sz="2000" kern="1200" dirty="0" smtClean="0">
              <a:solidFill>
                <a:schemeClr val="tx2"/>
              </a:solidFill>
              <a:latin typeface="Arial"/>
              <a:cs typeface="Arial"/>
            </a:rPr>
            <a:t>The plaintiff must prove that the statutory duty was owed to them.</a:t>
          </a:r>
        </a:p>
        <a:p>
          <a:pPr marL="228600" lvl="1" indent="-228600" algn="l" defTabSz="889000">
            <a:lnSpc>
              <a:spcPct val="90000"/>
            </a:lnSpc>
            <a:spcBef>
              <a:spcPct val="0"/>
            </a:spcBef>
            <a:spcAft>
              <a:spcPct val="20000"/>
            </a:spcAft>
            <a:buChar char="••"/>
          </a:pPr>
          <a:r>
            <a:rPr lang="en-US" sz="2000" kern="1200" dirty="0" smtClean="0">
              <a:solidFill>
                <a:schemeClr val="tx2"/>
              </a:solidFill>
              <a:latin typeface="Arial"/>
              <a:cs typeface="Arial"/>
            </a:rPr>
            <a:t>There must be a breach of the duty by the defendant.</a:t>
          </a:r>
        </a:p>
        <a:p>
          <a:pPr marL="228600" lvl="1" indent="-228600" algn="l" defTabSz="889000">
            <a:lnSpc>
              <a:spcPct val="90000"/>
            </a:lnSpc>
            <a:spcBef>
              <a:spcPct val="0"/>
            </a:spcBef>
            <a:spcAft>
              <a:spcPct val="20000"/>
            </a:spcAft>
            <a:buChar char="••"/>
          </a:pPr>
          <a:r>
            <a:rPr lang="en-US" sz="2000" kern="1200" dirty="0" smtClean="0">
              <a:solidFill>
                <a:schemeClr val="tx2"/>
              </a:solidFill>
              <a:latin typeface="Arial"/>
              <a:cs typeface="Arial"/>
            </a:rPr>
            <a:t>The damage suffered by the plaintiff must be caused by the breach and be of the sort that was contemplated by the statute.</a:t>
          </a:r>
        </a:p>
      </dsp:txBody>
      <dsp:txXfrm>
        <a:off x="0" y="2252548"/>
        <a:ext cx="8496944" cy="2152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42D7848-1DA2-474F-BD85-1A68DE7F0602}" type="slidenum">
              <a:rPr lang="en-US"/>
              <a:pPr>
                <a:defRPr/>
              </a:pPr>
              <a:t>‹#›</a:t>
            </a:fld>
            <a:endParaRPr lang="en-US"/>
          </a:p>
        </p:txBody>
      </p:sp>
    </p:spTree>
    <p:extLst>
      <p:ext uri="{BB962C8B-B14F-4D97-AF65-F5344CB8AC3E}">
        <p14:creationId xmlns:p14="http://schemas.microsoft.com/office/powerpoint/2010/main" xmlns="" val="2237396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3357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79388" y="188913"/>
            <a:ext cx="6437312" cy="6335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Divider F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221"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9" name="Rectangle 28"/>
          <p:cNvSpPr/>
          <p:nvPr userDrawn="1"/>
        </p:nvSpPr>
        <p:spPr>
          <a:xfrm rot="10800000">
            <a:off x="-1" y="1585913"/>
            <a:ext cx="9144000" cy="5272089"/>
          </a:xfrm>
          <a:prstGeom prst="rect">
            <a:avLst/>
          </a:prstGeom>
          <a:gradFill flip="none" rotWithShape="1">
            <a:gsLst>
              <a:gs pos="100000">
                <a:schemeClr val="tx1">
                  <a:alpha val="90000"/>
                </a:schemeClr>
              </a:gs>
              <a:gs pos="0">
                <a:schemeClr val="bg1">
                  <a:alpha val="0"/>
                </a:schemeClr>
              </a:gs>
            </a:gsLst>
            <a:lin ang="16200000" scaled="1"/>
            <a:tileRect/>
          </a:gra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pPr algn="ctr"/>
            <a:endParaRPr lang="en-GB" dirty="0" smtClean="0">
              <a:solidFill>
                <a:srgbClr val="537177"/>
              </a:solidFill>
            </a:endParaRPr>
          </a:p>
        </p:txBody>
      </p:sp>
      <p:sp>
        <p:nvSpPr>
          <p:cNvPr id="12" name="Title 1"/>
          <p:cNvSpPr>
            <a:spLocks noGrp="1"/>
          </p:cNvSpPr>
          <p:nvPr>
            <p:ph type="ctrTitle"/>
          </p:nvPr>
        </p:nvSpPr>
        <p:spPr bwMode="white">
          <a:xfrm>
            <a:off x="645286" y="4943615"/>
            <a:ext cx="7498589" cy="430887"/>
          </a:xfrm>
        </p:spPr>
        <p:txBody>
          <a:bodyPr wrap="square" lIns="0" tIns="0" rIns="0" bIns="0" anchor="ctr">
            <a:spAutoFit/>
          </a:bodyPr>
          <a:lstStyle>
            <a:lvl1pPr algn="l">
              <a:defRPr sz="2800" i="0">
                <a:solidFill>
                  <a:schemeClr val="bg1"/>
                </a:solidFill>
                <a:latin typeface="+mj-lt"/>
              </a:defRPr>
            </a:lvl1pPr>
          </a:lstStyle>
          <a:p>
            <a:r>
              <a:rPr lang="en-US" dirty="0" smtClean="0"/>
              <a:t>Click to edit Master title style</a:t>
            </a:r>
            <a:endParaRPr lang="en-US" dirty="0"/>
          </a:p>
        </p:txBody>
      </p:sp>
      <p:cxnSp>
        <p:nvCxnSpPr>
          <p:cNvPr id="5" name="Straight Connector 4"/>
          <p:cNvCxnSpPr/>
          <p:nvPr userDrawn="1"/>
        </p:nvCxnSpPr>
        <p:spPr>
          <a:xfrm>
            <a:off x="675196" y="5827273"/>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cxnSp>
        <p:nvCxnSpPr>
          <p:cNvPr id="11" name="Straight Connector 10"/>
          <p:cNvCxnSpPr/>
          <p:nvPr userDrawn="1"/>
        </p:nvCxnSpPr>
        <p:spPr>
          <a:xfrm>
            <a:off x="675196" y="4527101"/>
            <a:ext cx="7111492"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sp>
        <p:nvSpPr>
          <p:cNvPr id="34" name="Rectangle 33"/>
          <p:cNvSpPr/>
          <p:nvPr userDrawn="1"/>
        </p:nvSpPr>
        <p:spPr>
          <a:xfrm rot="10800000" flipV="1">
            <a:off x="-1" y="0"/>
            <a:ext cx="9144000" cy="4221957"/>
          </a:xfrm>
          <a:prstGeom prst="rect">
            <a:avLst/>
          </a:prstGeom>
          <a:gradFill flip="none" rotWithShape="1">
            <a:gsLst>
              <a:gs pos="100000">
                <a:schemeClr val="tx1">
                  <a:alpha val="90000"/>
                </a:schemeClr>
              </a:gs>
              <a:gs pos="0">
                <a:schemeClr val="bg1">
                  <a:alpha val="0"/>
                </a:schemeClr>
              </a:gs>
            </a:gsLst>
            <a:lin ang="16200000" scaled="1"/>
            <a:tileRect/>
          </a:gra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pPr algn="ctr"/>
            <a:endParaRPr lang="en-GB" dirty="0" smtClean="0">
              <a:solidFill>
                <a:srgbClr val="537177"/>
              </a:solidFill>
            </a:endParaRPr>
          </a:p>
        </p:txBody>
      </p:sp>
      <p:pic>
        <p:nvPicPr>
          <p:cNvPr id="30" name="Picture 2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4748" y="921949"/>
            <a:ext cx="2727537" cy="3024630"/>
          </a:xfrm>
          <a:prstGeom prst="rect">
            <a:avLst/>
          </a:prstGeom>
          <a:ln>
            <a:noFill/>
          </a:ln>
        </p:spPr>
      </p:pic>
    </p:spTree>
    <p:extLst>
      <p:ext uri="{BB962C8B-B14F-4D97-AF65-F5344CB8AC3E}">
        <p14:creationId xmlns:p14="http://schemas.microsoft.com/office/powerpoint/2010/main" xmlns="" val="2342570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79388" y="1268413"/>
            <a:ext cx="4316412"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268413"/>
            <a:ext cx="4316413"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79388" y="1268413"/>
            <a:ext cx="8785225"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ChangeArrowheads="1"/>
          </p:cNvSpPr>
          <p:nvPr userDrawn="1"/>
        </p:nvSpPr>
        <p:spPr bwMode="auto">
          <a:xfrm>
            <a:off x="0" y="0"/>
            <a:ext cx="9144000" cy="1052513"/>
          </a:xfrm>
          <a:prstGeom prst="rect">
            <a:avLst/>
          </a:prstGeom>
          <a:solidFill>
            <a:srgbClr val="003366"/>
          </a:solidFill>
          <a:ln w="9525">
            <a:solidFill>
              <a:schemeClr val="tx1"/>
            </a:solidFill>
            <a:miter lim="800000"/>
            <a:headEnd/>
            <a:tailEnd/>
          </a:ln>
          <a:effectLst/>
        </p:spPr>
        <p:txBody>
          <a:bodyPr wrap="none" anchor="ctr"/>
          <a:lstStyle/>
          <a:p>
            <a:pPr algn="ctr">
              <a:defRPr/>
            </a:pPr>
            <a:r>
              <a:rPr lang="en-IE"/>
              <a:t> </a:t>
            </a:r>
            <a:endParaRPr lang="en-GB"/>
          </a:p>
        </p:txBody>
      </p:sp>
      <p:pic>
        <p:nvPicPr>
          <p:cNvPr id="1028" name="Picture 8" descr="LibertyInsuranceCorporateLogo_reverse_FINAL"/>
          <p:cNvPicPr>
            <a:picLocks noChangeAspect="1" noChangeArrowheads="1"/>
          </p:cNvPicPr>
          <p:nvPr userDrawn="1"/>
        </p:nvPicPr>
        <p:blipFill>
          <a:blip r:embed="rId14" cstate="print"/>
          <a:srcRect/>
          <a:stretch>
            <a:fillRect/>
          </a:stretch>
        </p:blipFill>
        <p:spPr bwMode="auto">
          <a:xfrm>
            <a:off x="7019925" y="0"/>
            <a:ext cx="2232025" cy="1230313"/>
          </a:xfrm>
          <a:prstGeom prst="rect">
            <a:avLst/>
          </a:prstGeom>
          <a:noFill/>
          <a:ln w="9525">
            <a:noFill/>
            <a:miter lim="800000"/>
            <a:headEnd/>
            <a:tailEnd/>
          </a:ln>
        </p:spPr>
      </p:pic>
      <p:sp>
        <p:nvSpPr>
          <p:cNvPr id="24585" name="Rectangle 9"/>
          <p:cNvSpPr>
            <a:spLocks noChangeArrowheads="1"/>
          </p:cNvSpPr>
          <p:nvPr userDrawn="1"/>
        </p:nvSpPr>
        <p:spPr bwMode="auto">
          <a:xfrm>
            <a:off x="0" y="6669088"/>
            <a:ext cx="9144000" cy="188912"/>
          </a:xfrm>
          <a:prstGeom prst="rect">
            <a:avLst/>
          </a:prstGeom>
          <a:solidFill>
            <a:srgbClr val="003366"/>
          </a:solidFill>
          <a:ln w="9525">
            <a:noFill/>
            <a:miter lim="800000"/>
            <a:headEnd/>
            <a:tailEnd/>
          </a:ln>
          <a:effectLst/>
        </p:spPr>
        <p:txBody>
          <a:bodyPr wrap="none" anchor="ctr"/>
          <a:lstStyle/>
          <a:p>
            <a:pPr>
              <a:defRPr/>
            </a:pPr>
            <a:endParaRPr lang="en-IE"/>
          </a:p>
        </p:txBody>
      </p:sp>
      <p:sp>
        <p:nvSpPr>
          <p:cNvPr id="24586" name="Line 10"/>
          <p:cNvSpPr>
            <a:spLocks noChangeShapeType="1"/>
          </p:cNvSpPr>
          <p:nvPr userDrawn="1"/>
        </p:nvSpPr>
        <p:spPr bwMode="auto">
          <a:xfrm>
            <a:off x="0" y="1125538"/>
            <a:ext cx="9144000" cy="0"/>
          </a:xfrm>
          <a:prstGeom prst="line">
            <a:avLst/>
          </a:prstGeom>
          <a:noFill/>
          <a:ln w="19050">
            <a:solidFill>
              <a:schemeClr val="bg2"/>
            </a:solidFill>
            <a:round/>
            <a:headEnd/>
            <a:tailEnd/>
          </a:ln>
          <a:effectLst/>
        </p:spPr>
        <p:txBody>
          <a:bodyPr/>
          <a:lstStyle/>
          <a:p>
            <a:pPr>
              <a:defRPr/>
            </a:pPr>
            <a:endParaRPr lang="en-IE"/>
          </a:p>
        </p:txBody>
      </p:sp>
      <p:sp>
        <p:nvSpPr>
          <p:cNvPr id="24587" name="Text Box 11"/>
          <p:cNvSpPr txBox="1">
            <a:spLocks noChangeArrowheads="1"/>
          </p:cNvSpPr>
          <p:nvPr userDrawn="1"/>
        </p:nvSpPr>
        <p:spPr bwMode="auto">
          <a:xfrm>
            <a:off x="8748713" y="6640513"/>
            <a:ext cx="360362" cy="244475"/>
          </a:xfrm>
          <a:prstGeom prst="rect">
            <a:avLst/>
          </a:prstGeom>
          <a:noFill/>
          <a:ln w="9525">
            <a:noFill/>
            <a:miter lim="800000"/>
            <a:headEnd/>
            <a:tailEnd/>
          </a:ln>
          <a:effectLst/>
        </p:spPr>
        <p:txBody>
          <a:bodyPr>
            <a:spAutoFit/>
          </a:bodyPr>
          <a:lstStyle/>
          <a:p>
            <a:pPr algn="ctr">
              <a:spcBef>
                <a:spcPct val="50000"/>
              </a:spcBef>
              <a:defRPr/>
            </a:pPr>
            <a:fld id="{62ABFEA5-FDCB-489A-92E3-B8B2FCA7F786}" type="slidenum">
              <a:rPr lang="en-US" sz="1000" b="1">
                <a:solidFill>
                  <a:schemeClr val="bg1"/>
                </a:solidFill>
                <a:latin typeface="Garamond" pitchFamily="18" charset="0"/>
              </a:rPr>
              <a:pPr algn="ctr">
                <a:spcBef>
                  <a:spcPct val="50000"/>
                </a:spcBef>
                <a:defRPr/>
              </a:pPr>
              <a:t>‹#›</a:t>
            </a:fld>
            <a:endParaRPr lang="en-US" sz="1000" b="1">
              <a:solidFill>
                <a:schemeClr val="bg1"/>
              </a:solidFill>
              <a:latin typeface="Garamond" pitchFamily="18" charset="0"/>
            </a:endParaRPr>
          </a:p>
        </p:txBody>
      </p:sp>
      <p:sp>
        <p:nvSpPr>
          <p:cNvPr id="24588" name="Text Box 12"/>
          <p:cNvSpPr txBox="1">
            <a:spLocks noChangeArrowheads="1"/>
          </p:cNvSpPr>
          <p:nvPr userDrawn="1"/>
        </p:nvSpPr>
        <p:spPr bwMode="auto">
          <a:xfrm>
            <a:off x="250825" y="333375"/>
            <a:ext cx="6913563" cy="366713"/>
          </a:xfrm>
          <a:prstGeom prst="rect">
            <a:avLst/>
          </a:prstGeom>
          <a:noFill/>
          <a:ln w="9525">
            <a:noFill/>
            <a:miter lim="800000"/>
            <a:headEnd/>
            <a:tailEnd/>
          </a:ln>
          <a:effectLst/>
        </p:spPr>
        <p:txBody>
          <a:bodyPr>
            <a:spAutoFit/>
          </a:bodyPr>
          <a:lstStyle/>
          <a:p>
            <a:pPr>
              <a:spcBef>
                <a:spcPct val="50000"/>
              </a:spcBef>
              <a:defRPr/>
            </a:pPr>
            <a:endParaRPr lang="en-US"/>
          </a:p>
        </p:txBody>
      </p:sp>
      <p:sp>
        <p:nvSpPr>
          <p:cNvPr id="1033" name="Rectangle 2"/>
          <p:cNvSpPr>
            <a:spLocks noGrp="1" noChangeArrowheads="1"/>
          </p:cNvSpPr>
          <p:nvPr>
            <p:ph type="title"/>
          </p:nvPr>
        </p:nvSpPr>
        <p:spPr bwMode="auto">
          <a:xfrm>
            <a:off x="179388" y="188913"/>
            <a:ext cx="6913562"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Garamond" pitchFamily="18" charset="0"/>
        </a:defRPr>
      </a:lvl2pPr>
      <a:lvl3pPr algn="l" rtl="0" eaLnBrk="0" fontAlgn="base" hangingPunct="0">
        <a:spcBef>
          <a:spcPct val="0"/>
        </a:spcBef>
        <a:spcAft>
          <a:spcPct val="0"/>
        </a:spcAft>
        <a:defRPr sz="3200" b="1">
          <a:solidFill>
            <a:schemeClr val="bg1"/>
          </a:solidFill>
          <a:latin typeface="Garamond" pitchFamily="18" charset="0"/>
        </a:defRPr>
      </a:lvl3pPr>
      <a:lvl4pPr algn="l" rtl="0" eaLnBrk="0" fontAlgn="base" hangingPunct="0">
        <a:spcBef>
          <a:spcPct val="0"/>
        </a:spcBef>
        <a:spcAft>
          <a:spcPct val="0"/>
        </a:spcAft>
        <a:defRPr sz="3200" b="1">
          <a:solidFill>
            <a:schemeClr val="bg1"/>
          </a:solidFill>
          <a:latin typeface="Garamond" pitchFamily="18" charset="0"/>
        </a:defRPr>
      </a:lvl4pPr>
      <a:lvl5pPr algn="l" rtl="0" eaLnBrk="0" fontAlgn="base" hangingPunct="0">
        <a:spcBef>
          <a:spcPct val="0"/>
        </a:spcBef>
        <a:spcAft>
          <a:spcPct val="0"/>
        </a:spcAft>
        <a:defRPr sz="3200" b="1">
          <a:solidFill>
            <a:schemeClr val="bg1"/>
          </a:solidFill>
          <a:latin typeface="Garamond" pitchFamily="18" charset="0"/>
        </a:defRPr>
      </a:lvl5pPr>
      <a:lvl6pPr marL="457200" algn="l" rtl="0" fontAlgn="base">
        <a:spcBef>
          <a:spcPct val="0"/>
        </a:spcBef>
        <a:spcAft>
          <a:spcPct val="0"/>
        </a:spcAft>
        <a:defRPr sz="3200" b="1">
          <a:solidFill>
            <a:schemeClr val="bg1"/>
          </a:solidFill>
          <a:latin typeface="Garamond" pitchFamily="18" charset="0"/>
        </a:defRPr>
      </a:lvl6pPr>
      <a:lvl7pPr marL="914400" algn="l" rtl="0" fontAlgn="base">
        <a:spcBef>
          <a:spcPct val="0"/>
        </a:spcBef>
        <a:spcAft>
          <a:spcPct val="0"/>
        </a:spcAft>
        <a:defRPr sz="3200" b="1">
          <a:solidFill>
            <a:schemeClr val="bg1"/>
          </a:solidFill>
          <a:latin typeface="Garamond" pitchFamily="18" charset="0"/>
        </a:defRPr>
      </a:lvl7pPr>
      <a:lvl8pPr marL="1371600" algn="l" rtl="0" fontAlgn="base">
        <a:spcBef>
          <a:spcPct val="0"/>
        </a:spcBef>
        <a:spcAft>
          <a:spcPct val="0"/>
        </a:spcAft>
        <a:defRPr sz="3200" b="1">
          <a:solidFill>
            <a:schemeClr val="bg1"/>
          </a:solidFill>
          <a:latin typeface="Garamond" pitchFamily="18" charset="0"/>
        </a:defRPr>
      </a:lvl8pPr>
      <a:lvl9pPr marL="1828800" algn="l" rtl="0" fontAlgn="base">
        <a:spcBef>
          <a:spcPct val="0"/>
        </a:spcBef>
        <a:spcAft>
          <a:spcPct val="0"/>
        </a:spcAft>
        <a:defRPr sz="3200" b="1">
          <a:solidFill>
            <a:schemeClr val="bg1"/>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rren.whelan\AppData\Local\Microsoft\Windows\Temporary Internet Files\Content.Outlook\T8NIWOZ2\LibertyInsurance_tagline_CMYK (2).jpg"/>
          <p:cNvPicPr>
            <a:picLocks noChangeAspect="1" noChangeArrowheads="1"/>
          </p:cNvPicPr>
          <p:nvPr/>
        </p:nvPicPr>
        <p:blipFill>
          <a:blip r:embed="rId2" cstate="print"/>
          <a:srcRect/>
          <a:stretch>
            <a:fillRect/>
          </a:stretch>
        </p:blipFill>
        <p:spPr bwMode="auto">
          <a:xfrm>
            <a:off x="755576" y="1700808"/>
            <a:ext cx="7668219" cy="387057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620688"/>
            <a:ext cx="3384376" cy="369332"/>
          </a:xfrm>
          <a:prstGeom prst="rect">
            <a:avLst/>
          </a:prstGeom>
          <a:noFill/>
        </p:spPr>
        <p:txBody>
          <a:bodyPr wrap="square" rtlCol="0">
            <a:spAutoFit/>
          </a:bodyPr>
          <a:lstStyle/>
          <a:p>
            <a:r>
              <a:rPr lang="en-US" dirty="0" smtClean="0">
                <a:solidFill>
                  <a:srgbClr val="FFFFFF"/>
                </a:solidFill>
              </a:rPr>
              <a:t>Why Do People Make A Claim?</a:t>
            </a:r>
            <a:endParaRPr lang="en-US" dirty="0">
              <a:solidFill>
                <a:srgbClr val="FFFFFF"/>
              </a:solidFill>
            </a:endParaRPr>
          </a:p>
        </p:txBody>
      </p:sp>
      <p:graphicFrame>
        <p:nvGraphicFramePr>
          <p:cNvPr id="6" name="Diagram 5"/>
          <p:cNvGraphicFramePr/>
          <p:nvPr>
            <p:extLst>
              <p:ext uri="{D42A27DB-BD31-4B8C-83A1-F6EECF244321}">
                <p14:modId xmlns:p14="http://schemas.microsoft.com/office/powerpoint/2010/main" xmlns="" val="1555484947"/>
              </p:ext>
            </p:extLst>
          </p:nvPr>
        </p:nvGraphicFramePr>
        <p:xfrm>
          <a:off x="467544" y="1397000"/>
          <a:ext cx="8208912"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2078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7457E3A-DCE0-6945-80BD-DE29867400C6}"/>
                                            </p:graphicEl>
                                          </p:spTgt>
                                        </p:tgtEl>
                                        <p:attrNameLst>
                                          <p:attrName>style.visibility</p:attrName>
                                        </p:attrNameLst>
                                      </p:cBhvr>
                                      <p:to>
                                        <p:strVal val="visible"/>
                                      </p:to>
                                    </p:set>
                                    <p:animEffect transition="in" filter="fade">
                                      <p:cBhvr>
                                        <p:cTn id="7" dur="2000"/>
                                        <p:tgtEl>
                                          <p:spTgt spid="6">
                                            <p:graphicEl>
                                              <a:dgm id="{77457E3A-DCE0-6945-80BD-DE29867400C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EA05F5D5-B6BA-E74E-87F8-127288E00A25}"/>
                                            </p:graphicEl>
                                          </p:spTgt>
                                        </p:tgtEl>
                                        <p:attrNameLst>
                                          <p:attrName>style.visibility</p:attrName>
                                        </p:attrNameLst>
                                      </p:cBhvr>
                                      <p:to>
                                        <p:strVal val="visible"/>
                                      </p:to>
                                    </p:set>
                                    <p:animEffect transition="in" filter="fade">
                                      <p:cBhvr>
                                        <p:cTn id="10" dur="2000"/>
                                        <p:tgtEl>
                                          <p:spTgt spid="6">
                                            <p:graphicEl>
                                              <a:dgm id="{EA05F5D5-B6BA-E74E-87F8-127288E00A25}"/>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E0C71955-7824-B84B-81BB-CADBBA7779D4}"/>
                                            </p:graphicEl>
                                          </p:spTgt>
                                        </p:tgtEl>
                                        <p:attrNameLst>
                                          <p:attrName>style.visibility</p:attrName>
                                        </p:attrNameLst>
                                      </p:cBhvr>
                                      <p:to>
                                        <p:strVal val="visible"/>
                                      </p:to>
                                    </p:set>
                                    <p:animEffect transition="in" filter="fade">
                                      <p:cBhvr>
                                        <p:cTn id="13" dur="2000"/>
                                        <p:tgtEl>
                                          <p:spTgt spid="6">
                                            <p:graphicEl>
                                              <a:dgm id="{E0C71955-7824-B84B-81BB-CADBBA7779D4}"/>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C1E97AB0-77DA-BA4B-A193-2D68E9538B65}"/>
                                            </p:graphicEl>
                                          </p:spTgt>
                                        </p:tgtEl>
                                        <p:attrNameLst>
                                          <p:attrName>style.visibility</p:attrName>
                                        </p:attrNameLst>
                                      </p:cBhvr>
                                      <p:to>
                                        <p:strVal val="visible"/>
                                      </p:to>
                                    </p:set>
                                    <p:animEffect transition="in" filter="fade">
                                      <p:cBhvr>
                                        <p:cTn id="16" dur="2000"/>
                                        <p:tgtEl>
                                          <p:spTgt spid="6">
                                            <p:graphicEl>
                                              <a:dgm id="{C1E97AB0-77DA-BA4B-A193-2D68E9538B65}"/>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BDA55D54-8C0C-634C-9A36-CEE4367E4D79}"/>
                                            </p:graphicEl>
                                          </p:spTgt>
                                        </p:tgtEl>
                                        <p:attrNameLst>
                                          <p:attrName>style.visibility</p:attrName>
                                        </p:attrNameLst>
                                      </p:cBhvr>
                                      <p:to>
                                        <p:strVal val="visible"/>
                                      </p:to>
                                    </p:set>
                                    <p:animEffect transition="in" filter="fade">
                                      <p:cBhvr>
                                        <p:cTn id="19" dur="2000"/>
                                        <p:tgtEl>
                                          <p:spTgt spid="6">
                                            <p:graphicEl>
                                              <a:dgm id="{BDA55D54-8C0C-634C-9A36-CEE4367E4D79}"/>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75D4B510-21A9-7542-9E93-9E9A861A9781}"/>
                                            </p:graphicEl>
                                          </p:spTgt>
                                        </p:tgtEl>
                                        <p:attrNameLst>
                                          <p:attrName>style.visibility</p:attrName>
                                        </p:attrNameLst>
                                      </p:cBhvr>
                                      <p:to>
                                        <p:strVal val="visible"/>
                                      </p:to>
                                    </p:set>
                                    <p:animEffect transition="in" filter="fade">
                                      <p:cBhvr>
                                        <p:cTn id="22" dur="2000"/>
                                        <p:tgtEl>
                                          <p:spTgt spid="6">
                                            <p:graphicEl>
                                              <a:dgm id="{75D4B510-21A9-7542-9E93-9E9A861A9781}"/>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graphicEl>
                                              <a:dgm id="{B2B2524A-1146-684A-B45B-12F6AF37F772}"/>
                                            </p:graphicEl>
                                          </p:spTgt>
                                        </p:tgtEl>
                                        <p:attrNameLst>
                                          <p:attrName>style.visibility</p:attrName>
                                        </p:attrNameLst>
                                      </p:cBhvr>
                                      <p:to>
                                        <p:strVal val="visible"/>
                                      </p:to>
                                    </p:set>
                                    <p:animEffect transition="in" filter="fade">
                                      <p:cBhvr>
                                        <p:cTn id="25" dur="2000"/>
                                        <p:tgtEl>
                                          <p:spTgt spid="6">
                                            <p:graphicEl>
                                              <a:dgm id="{B2B2524A-1146-684A-B45B-12F6AF37F772}"/>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3E03F31C-B142-D54C-9D1A-B16CE4B37B5B}"/>
                                            </p:graphicEl>
                                          </p:spTgt>
                                        </p:tgtEl>
                                        <p:attrNameLst>
                                          <p:attrName>style.visibility</p:attrName>
                                        </p:attrNameLst>
                                      </p:cBhvr>
                                      <p:to>
                                        <p:strVal val="visible"/>
                                      </p:to>
                                    </p:set>
                                    <p:animEffect transition="in" filter="fade">
                                      <p:cBhvr>
                                        <p:cTn id="28" dur="2000"/>
                                        <p:tgtEl>
                                          <p:spTgt spid="6">
                                            <p:graphicEl>
                                              <a:dgm id="{3E03F31C-B142-D54C-9D1A-B16CE4B37B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620688"/>
            <a:ext cx="3384376" cy="369332"/>
          </a:xfrm>
          <a:prstGeom prst="rect">
            <a:avLst/>
          </a:prstGeom>
          <a:noFill/>
        </p:spPr>
        <p:txBody>
          <a:bodyPr wrap="square" rtlCol="0">
            <a:spAutoFit/>
          </a:bodyPr>
          <a:lstStyle/>
          <a:p>
            <a:r>
              <a:rPr lang="en-US" dirty="0" smtClean="0">
                <a:solidFill>
                  <a:srgbClr val="FFFFFF"/>
                </a:solidFill>
              </a:rPr>
              <a:t>Types Of Public Liability Claims</a:t>
            </a:r>
            <a:endParaRPr lang="en-US" dirty="0">
              <a:solidFill>
                <a:srgbClr val="FFFFFF"/>
              </a:solidFill>
            </a:endParaRPr>
          </a:p>
        </p:txBody>
      </p:sp>
      <p:graphicFrame>
        <p:nvGraphicFramePr>
          <p:cNvPr id="6" name="Diagram 5"/>
          <p:cNvGraphicFramePr/>
          <p:nvPr>
            <p:extLst>
              <p:ext uri="{D42A27DB-BD31-4B8C-83A1-F6EECF244321}">
                <p14:modId xmlns:p14="http://schemas.microsoft.com/office/powerpoint/2010/main" xmlns="" val="2990052690"/>
              </p:ext>
            </p:extLst>
          </p:nvPr>
        </p:nvGraphicFramePr>
        <p:xfrm>
          <a:off x="467544" y="1397000"/>
          <a:ext cx="8208912"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0318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BDA55D54-8C0C-634C-9A36-CEE4367E4D79}"/>
                                            </p:graphicEl>
                                          </p:spTgt>
                                        </p:tgtEl>
                                        <p:attrNameLst>
                                          <p:attrName>style.visibility</p:attrName>
                                        </p:attrNameLst>
                                      </p:cBhvr>
                                      <p:to>
                                        <p:strVal val="visible"/>
                                      </p:to>
                                    </p:set>
                                    <p:animEffect transition="in" filter="fade">
                                      <p:cBhvr>
                                        <p:cTn id="7" dur="2000"/>
                                        <p:tgtEl>
                                          <p:spTgt spid="6">
                                            <p:graphicEl>
                                              <a:dgm id="{BDA55D54-8C0C-634C-9A36-CEE4367E4D7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75D4B510-21A9-7542-9E93-9E9A861A9781}"/>
                                            </p:graphicEl>
                                          </p:spTgt>
                                        </p:tgtEl>
                                        <p:attrNameLst>
                                          <p:attrName>style.visibility</p:attrName>
                                        </p:attrNameLst>
                                      </p:cBhvr>
                                      <p:to>
                                        <p:strVal val="visible"/>
                                      </p:to>
                                    </p:set>
                                    <p:animEffect transition="in" filter="fade">
                                      <p:cBhvr>
                                        <p:cTn id="10" dur="2000"/>
                                        <p:tgtEl>
                                          <p:spTgt spid="6">
                                            <p:graphicEl>
                                              <a:dgm id="{75D4B510-21A9-7542-9E93-9E9A861A9781}"/>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B2B2524A-1146-684A-B45B-12F6AF37F772}"/>
                                            </p:graphicEl>
                                          </p:spTgt>
                                        </p:tgtEl>
                                        <p:attrNameLst>
                                          <p:attrName>style.visibility</p:attrName>
                                        </p:attrNameLst>
                                      </p:cBhvr>
                                      <p:to>
                                        <p:strVal val="visible"/>
                                      </p:to>
                                    </p:set>
                                    <p:animEffect transition="in" filter="fade">
                                      <p:cBhvr>
                                        <p:cTn id="13" dur="2000"/>
                                        <p:tgtEl>
                                          <p:spTgt spid="6">
                                            <p:graphicEl>
                                              <a:dgm id="{B2B2524A-1146-684A-B45B-12F6AF37F772}"/>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3E03F31C-B142-D54C-9D1A-B16CE4B37B5B}"/>
                                            </p:graphicEl>
                                          </p:spTgt>
                                        </p:tgtEl>
                                        <p:attrNameLst>
                                          <p:attrName>style.visibility</p:attrName>
                                        </p:attrNameLst>
                                      </p:cBhvr>
                                      <p:to>
                                        <p:strVal val="visible"/>
                                      </p:to>
                                    </p:set>
                                    <p:animEffect transition="in" filter="fade">
                                      <p:cBhvr>
                                        <p:cTn id="16" dur="2000"/>
                                        <p:tgtEl>
                                          <p:spTgt spid="6">
                                            <p:graphicEl>
                                              <a:dgm id="{3E03F31C-B142-D54C-9D1A-B16CE4B37B5B}"/>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3E161A55-7EDA-774B-863E-6AAB4E10673A}"/>
                                            </p:graphicEl>
                                          </p:spTgt>
                                        </p:tgtEl>
                                        <p:attrNameLst>
                                          <p:attrName>style.visibility</p:attrName>
                                        </p:attrNameLst>
                                      </p:cBhvr>
                                      <p:to>
                                        <p:strVal val="visible"/>
                                      </p:to>
                                    </p:set>
                                    <p:animEffect transition="in" filter="fade">
                                      <p:cBhvr>
                                        <p:cTn id="19" dur="2000"/>
                                        <p:tgtEl>
                                          <p:spTgt spid="6">
                                            <p:graphicEl>
                                              <a:dgm id="{3E161A55-7EDA-774B-863E-6AAB4E1067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620688"/>
            <a:ext cx="4248472" cy="369332"/>
          </a:xfrm>
          <a:prstGeom prst="rect">
            <a:avLst/>
          </a:prstGeom>
          <a:noFill/>
        </p:spPr>
        <p:txBody>
          <a:bodyPr wrap="square" rtlCol="0">
            <a:spAutoFit/>
          </a:bodyPr>
          <a:lstStyle/>
          <a:p>
            <a:r>
              <a:rPr lang="en-US" dirty="0" smtClean="0">
                <a:solidFill>
                  <a:srgbClr val="FFFFFF"/>
                </a:solidFill>
              </a:rPr>
              <a:t>Types Of Employers Liability Claims</a:t>
            </a:r>
            <a:endParaRPr lang="en-US" dirty="0">
              <a:solidFill>
                <a:srgbClr val="FFFFFF"/>
              </a:solidFill>
            </a:endParaRPr>
          </a:p>
        </p:txBody>
      </p:sp>
      <p:graphicFrame>
        <p:nvGraphicFramePr>
          <p:cNvPr id="6" name="Diagram 5"/>
          <p:cNvGraphicFramePr/>
          <p:nvPr>
            <p:extLst>
              <p:ext uri="{D42A27DB-BD31-4B8C-83A1-F6EECF244321}">
                <p14:modId xmlns:p14="http://schemas.microsoft.com/office/powerpoint/2010/main" xmlns="" val="2014330501"/>
              </p:ext>
            </p:extLst>
          </p:nvPr>
        </p:nvGraphicFramePr>
        <p:xfrm>
          <a:off x="467544" y="1397000"/>
          <a:ext cx="8208912"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2173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BDA55D54-8C0C-634C-9A36-CEE4367E4D79}"/>
                                            </p:graphicEl>
                                          </p:spTgt>
                                        </p:tgtEl>
                                        <p:attrNameLst>
                                          <p:attrName>style.visibility</p:attrName>
                                        </p:attrNameLst>
                                      </p:cBhvr>
                                      <p:to>
                                        <p:strVal val="visible"/>
                                      </p:to>
                                    </p:set>
                                    <p:animEffect transition="in" filter="fade">
                                      <p:cBhvr>
                                        <p:cTn id="7" dur="2000"/>
                                        <p:tgtEl>
                                          <p:spTgt spid="6">
                                            <p:graphicEl>
                                              <a:dgm id="{BDA55D54-8C0C-634C-9A36-CEE4367E4D7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75D4B510-21A9-7542-9E93-9E9A861A9781}"/>
                                            </p:graphicEl>
                                          </p:spTgt>
                                        </p:tgtEl>
                                        <p:attrNameLst>
                                          <p:attrName>style.visibility</p:attrName>
                                        </p:attrNameLst>
                                      </p:cBhvr>
                                      <p:to>
                                        <p:strVal val="visible"/>
                                      </p:to>
                                    </p:set>
                                    <p:animEffect transition="in" filter="fade">
                                      <p:cBhvr>
                                        <p:cTn id="10" dur="2000"/>
                                        <p:tgtEl>
                                          <p:spTgt spid="6">
                                            <p:graphicEl>
                                              <a:dgm id="{75D4B510-21A9-7542-9E93-9E9A861A9781}"/>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B2B2524A-1146-684A-B45B-12F6AF37F772}"/>
                                            </p:graphicEl>
                                          </p:spTgt>
                                        </p:tgtEl>
                                        <p:attrNameLst>
                                          <p:attrName>style.visibility</p:attrName>
                                        </p:attrNameLst>
                                      </p:cBhvr>
                                      <p:to>
                                        <p:strVal val="visible"/>
                                      </p:to>
                                    </p:set>
                                    <p:animEffect transition="in" filter="fade">
                                      <p:cBhvr>
                                        <p:cTn id="13" dur="2000"/>
                                        <p:tgtEl>
                                          <p:spTgt spid="6">
                                            <p:graphicEl>
                                              <a:dgm id="{B2B2524A-1146-684A-B45B-12F6AF37F772}"/>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3E03F31C-B142-D54C-9D1A-B16CE4B37B5B}"/>
                                            </p:graphicEl>
                                          </p:spTgt>
                                        </p:tgtEl>
                                        <p:attrNameLst>
                                          <p:attrName>style.visibility</p:attrName>
                                        </p:attrNameLst>
                                      </p:cBhvr>
                                      <p:to>
                                        <p:strVal val="visible"/>
                                      </p:to>
                                    </p:set>
                                    <p:animEffect transition="in" filter="fade">
                                      <p:cBhvr>
                                        <p:cTn id="16" dur="2000"/>
                                        <p:tgtEl>
                                          <p:spTgt spid="6">
                                            <p:graphicEl>
                                              <a:dgm id="{3E03F31C-B142-D54C-9D1A-B16CE4B37B5B}"/>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3E161A55-7EDA-774B-863E-6AAB4E10673A}"/>
                                            </p:graphicEl>
                                          </p:spTgt>
                                        </p:tgtEl>
                                        <p:attrNameLst>
                                          <p:attrName>style.visibility</p:attrName>
                                        </p:attrNameLst>
                                      </p:cBhvr>
                                      <p:to>
                                        <p:strVal val="visible"/>
                                      </p:to>
                                    </p:set>
                                    <p:animEffect transition="in" filter="fade">
                                      <p:cBhvr>
                                        <p:cTn id="19" dur="2000"/>
                                        <p:tgtEl>
                                          <p:spTgt spid="6">
                                            <p:graphicEl>
                                              <a:dgm id="{3E161A55-7EDA-774B-863E-6AAB4E1067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pic>
        <p:nvPicPr>
          <p:cNvPr id="4" name="Content Placeholder 2" descr="Unknown.jpg"/>
          <p:cNvPicPr>
            <a:picLocks noChangeAspect="1"/>
          </p:cNvPicPr>
          <p:nvPr/>
        </p:nvPicPr>
        <p:blipFill>
          <a:blip r:embed="rId2" cstate="print">
            <a:extLst>
              <a:ext uri="{28A0092B-C50C-407E-A947-70E740481C1C}">
                <a14:useLocalDpi xmlns:a14="http://schemas.microsoft.com/office/drawing/2010/main" xmlns="" val="0"/>
              </a:ext>
            </a:extLst>
          </a:blip>
          <a:srcRect t="896" b="896"/>
          <a:stretch>
            <a:fillRect/>
          </a:stretch>
        </p:blipFill>
        <p:spPr>
          <a:xfrm>
            <a:off x="539552" y="1268760"/>
            <a:ext cx="8003232" cy="4968551"/>
          </a:xfrm>
          <a:prstGeom prst="rect">
            <a:avLst/>
          </a:prstGeom>
        </p:spPr>
      </p:pic>
    </p:spTree>
    <p:extLst>
      <p:ext uri="{BB962C8B-B14F-4D97-AF65-F5344CB8AC3E}">
        <p14:creationId xmlns:p14="http://schemas.microsoft.com/office/powerpoint/2010/main" xmlns="" val="324391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pic>
        <p:nvPicPr>
          <p:cNvPr id="4" name="Picture 3" descr="scaffolding_bamboo_india.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1340768"/>
            <a:ext cx="7788302" cy="4968552"/>
          </a:xfrm>
          <a:prstGeom prst="rect">
            <a:avLst/>
          </a:prstGeom>
        </p:spPr>
      </p:pic>
    </p:spTree>
    <p:extLst>
      <p:ext uri="{BB962C8B-B14F-4D97-AF65-F5344CB8AC3E}">
        <p14:creationId xmlns:p14="http://schemas.microsoft.com/office/powerpoint/2010/main" xmlns="" val="344927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23528" y="1196752"/>
            <a:ext cx="8568952" cy="5328592"/>
          </a:xfrm>
          <a:prstGeom prst="rect">
            <a:avLst/>
          </a:prstGeom>
        </p:spPr>
      </p:pic>
    </p:spTree>
    <p:extLst>
      <p:ext uri="{BB962C8B-B14F-4D97-AF65-F5344CB8AC3E}">
        <p14:creationId xmlns:p14="http://schemas.microsoft.com/office/powerpoint/2010/main" xmlns="" val="426584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23528" y="1196752"/>
            <a:ext cx="8424936" cy="5275968"/>
          </a:xfrm>
          <a:prstGeom prst="rect">
            <a:avLst/>
          </a:prstGeom>
        </p:spPr>
      </p:pic>
    </p:spTree>
    <p:extLst>
      <p:ext uri="{BB962C8B-B14F-4D97-AF65-F5344CB8AC3E}">
        <p14:creationId xmlns:p14="http://schemas.microsoft.com/office/powerpoint/2010/main" xmlns="" val="292688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115616" y="1739900"/>
            <a:ext cx="7056784" cy="4264444"/>
          </a:xfrm>
          <a:prstGeom prst="rect">
            <a:avLst/>
          </a:prstGeom>
        </p:spPr>
      </p:pic>
    </p:spTree>
    <p:extLst>
      <p:ext uri="{BB962C8B-B14F-4D97-AF65-F5344CB8AC3E}">
        <p14:creationId xmlns:p14="http://schemas.microsoft.com/office/powerpoint/2010/main" xmlns="" val="199968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504" y="332656"/>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620688"/>
            <a:ext cx="4176464" cy="369332"/>
          </a:xfrm>
          <a:prstGeom prst="rect">
            <a:avLst/>
          </a:prstGeom>
          <a:noFill/>
        </p:spPr>
        <p:txBody>
          <a:bodyPr wrap="square" rtlCol="0">
            <a:spAutoFit/>
          </a:bodyPr>
          <a:lstStyle/>
          <a:p>
            <a:r>
              <a:rPr lang="en-US" dirty="0" smtClean="0">
                <a:solidFill>
                  <a:schemeClr val="bg1"/>
                </a:solidFill>
              </a:rPr>
              <a:t>Statutory Duties.</a:t>
            </a:r>
            <a:endParaRPr lang="en-US" dirty="0">
              <a:solidFill>
                <a:schemeClr val="bg1"/>
              </a:solidFill>
            </a:endParaRPr>
          </a:p>
        </p:txBody>
      </p:sp>
      <p:graphicFrame>
        <p:nvGraphicFramePr>
          <p:cNvPr id="5" name="Diagram 4"/>
          <p:cNvGraphicFramePr/>
          <p:nvPr>
            <p:extLst>
              <p:ext uri="{D42A27DB-BD31-4B8C-83A1-F6EECF244321}">
                <p14:modId xmlns:p14="http://schemas.microsoft.com/office/powerpoint/2010/main" xmlns="" val="2130292479"/>
              </p:ext>
            </p:extLst>
          </p:nvPr>
        </p:nvGraphicFramePr>
        <p:xfrm>
          <a:off x="395536" y="1397000"/>
          <a:ext cx="8424936"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0937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8265294-3C3D-4A4E-8708-CB95A1B08322}"/>
                                            </p:graphicEl>
                                          </p:spTgt>
                                        </p:tgtEl>
                                        <p:attrNameLst>
                                          <p:attrName>style.visibility</p:attrName>
                                        </p:attrNameLst>
                                      </p:cBhvr>
                                      <p:to>
                                        <p:strVal val="visible"/>
                                      </p:to>
                                    </p:set>
                                    <p:animEffect transition="in" filter="fade">
                                      <p:cBhvr>
                                        <p:cTn id="7" dur="2000"/>
                                        <p:tgtEl>
                                          <p:spTgt spid="5">
                                            <p:graphicEl>
                                              <a:dgm id="{B8265294-3C3D-4A4E-8708-CB95A1B0832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C08ED1A3-99BF-704B-9C21-09CA03F4352B}"/>
                                            </p:graphicEl>
                                          </p:spTgt>
                                        </p:tgtEl>
                                        <p:attrNameLst>
                                          <p:attrName>style.visibility</p:attrName>
                                        </p:attrNameLst>
                                      </p:cBhvr>
                                      <p:to>
                                        <p:strVal val="visible"/>
                                      </p:to>
                                    </p:set>
                                    <p:animEffect transition="in" filter="fade">
                                      <p:cBhvr>
                                        <p:cTn id="10" dur="2000"/>
                                        <p:tgtEl>
                                          <p:spTgt spid="5">
                                            <p:graphicEl>
                                              <a:dgm id="{C08ED1A3-99BF-704B-9C21-09CA03F4352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D3208A7B-222C-CF4A-ACCE-4BB642DC6139}"/>
                                            </p:graphicEl>
                                          </p:spTgt>
                                        </p:tgtEl>
                                        <p:attrNameLst>
                                          <p:attrName>style.visibility</p:attrName>
                                        </p:attrNameLst>
                                      </p:cBhvr>
                                      <p:to>
                                        <p:strVal val="visible"/>
                                      </p:to>
                                    </p:set>
                                    <p:animEffect transition="in" filter="fade">
                                      <p:cBhvr>
                                        <p:cTn id="13" dur="2000"/>
                                        <p:tgtEl>
                                          <p:spTgt spid="5">
                                            <p:graphicEl>
                                              <a:dgm id="{D3208A7B-222C-CF4A-ACCE-4BB642DC61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620688"/>
            <a:ext cx="3960440" cy="369332"/>
          </a:xfrm>
          <a:prstGeom prst="rect">
            <a:avLst/>
          </a:prstGeom>
          <a:noFill/>
        </p:spPr>
        <p:txBody>
          <a:bodyPr wrap="square" rtlCol="0">
            <a:spAutoFit/>
          </a:bodyPr>
          <a:lstStyle/>
          <a:p>
            <a:r>
              <a:rPr lang="en-US" dirty="0" smtClean="0">
                <a:solidFill>
                  <a:schemeClr val="bg1"/>
                </a:solidFill>
              </a:rPr>
              <a:t>Liability Insurance &amp; The Law.</a:t>
            </a:r>
            <a:endParaRPr lang="en-US" dirty="0">
              <a:solidFill>
                <a:schemeClr val="bg1"/>
              </a:solidFill>
            </a:endParaRPr>
          </a:p>
        </p:txBody>
      </p:sp>
      <p:sp>
        <p:nvSpPr>
          <p:cNvPr id="5" name="TextBox 4"/>
          <p:cNvSpPr txBox="1"/>
          <p:nvPr/>
        </p:nvSpPr>
        <p:spPr>
          <a:xfrm>
            <a:off x="179512" y="1484784"/>
            <a:ext cx="8712968" cy="4370427"/>
          </a:xfrm>
          <a:prstGeom prst="rect">
            <a:avLst/>
          </a:prstGeom>
          <a:noFill/>
        </p:spPr>
        <p:txBody>
          <a:bodyPr wrap="square" rtlCol="0">
            <a:spAutoFit/>
          </a:bodyPr>
          <a:lstStyle/>
          <a:p>
            <a:pPr marL="285750" indent="-285750" eaLnBrk="1" hangingPunct="1">
              <a:buFont typeface="Arial"/>
              <a:buChar char="•"/>
              <a:defRPr/>
            </a:pPr>
            <a:r>
              <a:rPr lang="en-US" sz="2000" dirty="0">
                <a:solidFill>
                  <a:schemeClr val="tx2"/>
                </a:solidFill>
              </a:rPr>
              <a:t>Most if not all actions taken as a result of third party insurance claims will allege a breach of statutory </a:t>
            </a:r>
            <a:r>
              <a:rPr lang="en-US" sz="2000" dirty="0" smtClean="0">
                <a:solidFill>
                  <a:schemeClr val="tx2"/>
                </a:solidFill>
              </a:rPr>
              <a:t>duty and negligence </a:t>
            </a:r>
            <a:r>
              <a:rPr lang="en-US" sz="2000" dirty="0">
                <a:solidFill>
                  <a:schemeClr val="tx2"/>
                </a:solidFill>
              </a:rPr>
              <a:t>in the legal proceedings</a:t>
            </a:r>
            <a:r>
              <a:rPr lang="en-US" sz="2000" dirty="0" smtClean="0">
                <a:solidFill>
                  <a:schemeClr val="tx2"/>
                </a:solidFill>
              </a:rPr>
              <a:t>.</a:t>
            </a:r>
          </a:p>
          <a:p>
            <a:pPr eaLnBrk="1" hangingPunct="1">
              <a:defRPr/>
            </a:pPr>
            <a:endParaRPr lang="en-US" sz="2000" dirty="0">
              <a:solidFill>
                <a:schemeClr val="tx2"/>
              </a:solidFill>
            </a:endParaRPr>
          </a:p>
          <a:p>
            <a:pPr marL="285750" indent="-285750" eaLnBrk="1" hangingPunct="1">
              <a:buFont typeface="Arial"/>
              <a:buChar char="•"/>
              <a:defRPr/>
            </a:pPr>
            <a:r>
              <a:rPr lang="en-US" sz="2000" dirty="0">
                <a:solidFill>
                  <a:schemeClr val="tx2"/>
                </a:solidFill>
              </a:rPr>
              <a:t>The onus of proof is on the plaintiff to prove that breach of </a:t>
            </a:r>
            <a:r>
              <a:rPr lang="en-US" sz="2000" dirty="0" smtClean="0">
                <a:solidFill>
                  <a:schemeClr val="tx2"/>
                </a:solidFill>
              </a:rPr>
              <a:t>duty and negligence </a:t>
            </a:r>
            <a:r>
              <a:rPr lang="en-US" sz="2000" dirty="0">
                <a:solidFill>
                  <a:schemeClr val="tx2"/>
                </a:solidFill>
              </a:rPr>
              <a:t>but in some instances the defendant is their own worst enemy due to the lack of investigation carried out when first notified of the incident that gave rise to the claim</a:t>
            </a:r>
            <a:r>
              <a:rPr lang="en-US" sz="2000" dirty="0" smtClean="0">
                <a:solidFill>
                  <a:schemeClr val="tx2"/>
                </a:solidFill>
              </a:rPr>
              <a:t>.</a:t>
            </a:r>
          </a:p>
          <a:p>
            <a:pPr eaLnBrk="1" hangingPunct="1">
              <a:defRPr/>
            </a:pPr>
            <a:endParaRPr lang="en-US" sz="2000" dirty="0">
              <a:solidFill>
                <a:schemeClr val="tx2"/>
              </a:solidFill>
            </a:endParaRPr>
          </a:p>
          <a:p>
            <a:pPr marL="285750" indent="-285750" eaLnBrk="1" hangingPunct="1">
              <a:buFont typeface="Arial"/>
              <a:buChar char="•"/>
              <a:defRPr/>
            </a:pPr>
            <a:r>
              <a:rPr lang="en-US" sz="2000" dirty="0">
                <a:solidFill>
                  <a:schemeClr val="tx2"/>
                </a:solidFill>
              </a:rPr>
              <a:t>To successfully defend any action where a breach of statutory </a:t>
            </a:r>
            <a:r>
              <a:rPr lang="en-US" sz="2000" dirty="0" smtClean="0">
                <a:solidFill>
                  <a:schemeClr val="tx2"/>
                </a:solidFill>
              </a:rPr>
              <a:t>duty or negligence </a:t>
            </a:r>
            <a:r>
              <a:rPr lang="en-US" sz="2000" dirty="0">
                <a:solidFill>
                  <a:schemeClr val="tx2"/>
                </a:solidFill>
              </a:rPr>
              <a:t>will potentially be alleged it is imperative that the insurers are notified at the earliest opportunity in order for them to assist, advise and represent as </a:t>
            </a:r>
            <a:r>
              <a:rPr lang="en-US" sz="2000" dirty="0" smtClean="0">
                <a:solidFill>
                  <a:schemeClr val="tx2"/>
                </a:solidFill>
              </a:rPr>
              <a:t>their </a:t>
            </a:r>
            <a:r>
              <a:rPr lang="en-US" sz="2000" dirty="0">
                <a:solidFill>
                  <a:schemeClr val="tx2"/>
                </a:solidFill>
              </a:rPr>
              <a:t>experience will be invaluable to the insured when dealing with this type of </a:t>
            </a:r>
            <a:r>
              <a:rPr lang="en-US" sz="2000" dirty="0" smtClean="0">
                <a:solidFill>
                  <a:schemeClr val="tx2"/>
                </a:solidFill>
              </a:rPr>
              <a:t>incident.</a:t>
            </a:r>
            <a:endParaRPr lang="en-US" sz="2000"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xmlns="" val="69860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white">
          <a:xfrm>
            <a:off x="609253" y="4204778"/>
            <a:ext cx="7498589" cy="2339102"/>
          </a:xfrm>
          <a:prstGeom prst="rect">
            <a:avLst/>
          </a:prstGeom>
        </p:spPr>
        <p:txBody>
          <a:bodyPr wrap="square" lIns="0" tIns="0" rIns="0" bIns="0" anchor="ctr">
            <a:spAutoFit/>
          </a:bodyPr>
          <a:lstStyle>
            <a:lvl1pPr algn="l" defTabSz="914400" rtl="0" eaLnBrk="1" latinLnBrk="0" hangingPunct="1">
              <a:spcBef>
                <a:spcPct val="0"/>
              </a:spcBef>
              <a:buNone/>
              <a:defRPr lang="en-US" sz="2800" i="0" kern="1200" baseline="0">
                <a:solidFill>
                  <a:schemeClr val="bg1"/>
                </a:solidFill>
                <a:latin typeface="+mj-lt"/>
                <a:ea typeface="+mj-ea"/>
                <a:cs typeface="+mj-cs"/>
              </a:defRPr>
            </a:lvl1pPr>
          </a:lstStyle>
          <a:p>
            <a:r>
              <a:rPr lang="en-IE" sz="3000" dirty="0" smtClean="0">
                <a:solidFill>
                  <a:prstClr val="white"/>
                </a:solidFill>
                <a:latin typeface="Arial" pitchFamily="34" charset="0"/>
                <a:cs typeface="Arial" pitchFamily="34" charset="0"/>
              </a:rPr>
              <a:t>I</a:t>
            </a:r>
            <a:r>
              <a:rPr lang="en-IE" sz="3600" b="1" dirty="0" smtClean="0">
                <a:solidFill>
                  <a:prstClr val="white"/>
                </a:solidFill>
                <a:latin typeface="Arial" pitchFamily="34" charset="0"/>
                <a:cs typeface="Arial" pitchFamily="34" charset="0"/>
              </a:rPr>
              <a:t>nsurance Ireland</a:t>
            </a:r>
            <a:endParaRPr lang="en-IE" sz="3600" b="1" dirty="0" smtClean="0">
              <a:solidFill>
                <a:prstClr val="white"/>
              </a:solidFill>
              <a:latin typeface="Arial" pitchFamily="34" charset="0"/>
              <a:cs typeface="Arial" pitchFamily="34" charset="0"/>
            </a:endParaRPr>
          </a:p>
          <a:p>
            <a:endParaRPr lang="en-IE" sz="1600" i="1" dirty="0" smtClean="0">
              <a:solidFill>
                <a:prstClr val="white"/>
              </a:solidFill>
              <a:latin typeface="Arial" pitchFamily="34" charset="0"/>
              <a:cs typeface="Arial" pitchFamily="34" charset="0"/>
            </a:endParaRPr>
          </a:p>
          <a:p>
            <a:r>
              <a:rPr lang="en-GB" sz="1800" b="1" dirty="0" smtClean="0">
                <a:solidFill>
                  <a:prstClr val="white"/>
                </a:solidFill>
                <a:latin typeface="Arial" pitchFamily="34" charset="0"/>
                <a:cs typeface="Arial" pitchFamily="34" charset="0"/>
              </a:rPr>
              <a:t>Investigation </a:t>
            </a:r>
            <a:r>
              <a:rPr lang="en-GB" sz="1800" b="1" dirty="0" smtClean="0">
                <a:solidFill>
                  <a:prstClr val="white"/>
                </a:solidFill>
                <a:latin typeface="Arial" pitchFamily="34" charset="0"/>
                <a:cs typeface="Arial" pitchFamily="34" charset="0"/>
              </a:rPr>
              <a:t>of Employers &amp; Public Liability </a:t>
            </a:r>
            <a:r>
              <a:rPr lang="en-GB" sz="1800" b="1" dirty="0" smtClean="0">
                <a:solidFill>
                  <a:prstClr val="white"/>
                </a:solidFill>
                <a:latin typeface="Arial" pitchFamily="34" charset="0"/>
                <a:cs typeface="Arial" pitchFamily="34" charset="0"/>
              </a:rPr>
              <a:t>Claims &amp; Fraud from an Underwriting Perspective.</a:t>
            </a:r>
          </a:p>
          <a:p>
            <a:endParaRPr lang="en-IE" sz="1800" b="1" dirty="0" smtClean="0">
              <a:solidFill>
                <a:prstClr val="white"/>
              </a:solidFill>
              <a:latin typeface="Arial" pitchFamily="34" charset="0"/>
              <a:cs typeface="Arial" pitchFamily="34" charset="0"/>
            </a:endParaRPr>
          </a:p>
          <a:p>
            <a:r>
              <a:rPr lang="en-IE" sz="1800" b="1" dirty="0" smtClean="0">
                <a:solidFill>
                  <a:prstClr val="white"/>
                </a:solidFill>
                <a:latin typeface="Arial" pitchFamily="34" charset="0"/>
                <a:cs typeface="Arial" pitchFamily="34" charset="0"/>
              </a:rPr>
              <a:t>1</a:t>
            </a:r>
            <a:r>
              <a:rPr lang="en-IE" sz="1600" b="1" dirty="0" smtClean="0">
                <a:solidFill>
                  <a:prstClr val="white"/>
                </a:solidFill>
                <a:latin typeface="Arial" pitchFamily="34" charset="0"/>
                <a:cs typeface="Arial" pitchFamily="34" charset="0"/>
              </a:rPr>
              <a:t> </a:t>
            </a:r>
            <a:r>
              <a:rPr lang="en-IE" sz="1600" b="1" dirty="0" smtClean="0">
                <a:solidFill>
                  <a:prstClr val="white"/>
                </a:solidFill>
                <a:latin typeface="Arial" pitchFamily="34" charset="0"/>
                <a:cs typeface="Arial" pitchFamily="34" charset="0"/>
              </a:rPr>
              <a:t>Hour CPD by </a:t>
            </a:r>
            <a:r>
              <a:rPr lang="en-IE" sz="1600" b="1" dirty="0" smtClean="0">
                <a:solidFill>
                  <a:prstClr val="white"/>
                </a:solidFill>
                <a:latin typeface="Arial" pitchFamily="34" charset="0"/>
                <a:cs typeface="Arial" pitchFamily="34" charset="0"/>
              </a:rPr>
              <a:t>Wayne Kennedy, Claims </a:t>
            </a:r>
            <a:r>
              <a:rPr lang="en-IE" sz="1600" b="1" dirty="0" smtClean="0">
                <a:solidFill>
                  <a:prstClr val="white"/>
                </a:solidFill>
                <a:latin typeface="Arial" pitchFamily="34" charset="0"/>
                <a:cs typeface="Arial" pitchFamily="34" charset="0"/>
              </a:rPr>
              <a:t>Manager</a:t>
            </a:r>
          </a:p>
          <a:p>
            <a:endParaRPr lang="en-IE" sz="1600" i="1" dirty="0" smtClean="0">
              <a:solidFill>
                <a:prstClr val="white"/>
              </a:solidFill>
              <a:latin typeface="Arial" pitchFamily="34" charset="0"/>
              <a:cs typeface="Arial" pitchFamily="34" charset="0"/>
            </a:endParaRPr>
          </a:p>
          <a:p>
            <a:r>
              <a:rPr lang="en-IE" sz="1200" i="1" dirty="0" smtClean="0">
                <a:solidFill>
                  <a:prstClr val="white"/>
                </a:solidFill>
                <a:latin typeface="Arial" pitchFamily="34" charset="0"/>
                <a:cs typeface="Arial" pitchFamily="34" charset="0"/>
              </a:rPr>
              <a:t> </a:t>
            </a:r>
            <a:endParaRPr lang="en-IE" sz="1800" i="1" dirty="0">
              <a:solidFill>
                <a:prstClr val="white"/>
              </a:solidFill>
              <a:latin typeface="Arial" pitchFamily="34" charset="0"/>
              <a:cs typeface="Arial" pitchFamily="34" charset="0"/>
            </a:endParaRPr>
          </a:p>
        </p:txBody>
      </p:sp>
      <p:sp>
        <p:nvSpPr>
          <p:cNvPr id="4" name="TextBox 3"/>
          <p:cNvSpPr txBox="1"/>
          <p:nvPr/>
        </p:nvSpPr>
        <p:spPr>
          <a:xfrm>
            <a:off x="395536" y="188640"/>
            <a:ext cx="7344816" cy="1107996"/>
          </a:xfrm>
          <a:prstGeom prst="rect">
            <a:avLst/>
          </a:prstGeom>
          <a:noFill/>
        </p:spPr>
        <p:txBody>
          <a:bodyPr wrap="square" rtlCol="0">
            <a:spAutoFit/>
          </a:bodyPr>
          <a:lstStyle/>
          <a:p>
            <a:r>
              <a:rPr lang="en-GB" sz="6600" b="1" dirty="0" smtClean="0">
                <a:solidFill>
                  <a:schemeClr val="bg1"/>
                </a:solidFill>
              </a:rPr>
              <a:t>WELCOME</a:t>
            </a:r>
            <a:endParaRPr lang="en-GB" sz="6600" b="1" dirty="0">
              <a:solidFill>
                <a:schemeClr val="bg1"/>
              </a:solidFill>
            </a:endParaRPr>
          </a:p>
        </p:txBody>
      </p:sp>
    </p:spTree>
    <p:extLst>
      <p:ext uri="{BB962C8B-B14F-4D97-AF65-F5344CB8AC3E}">
        <p14:creationId xmlns:p14="http://schemas.microsoft.com/office/powerpoint/2010/main" xmlns="" val="147625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79512" y="692696"/>
            <a:ext cx="4536504" cy="369332"/>
          </a:xfrm>
          <a:prstGeom prst="rect">
            <a:avLst/>
          </a:prstGeom>
          <a:noFill/>
        </p:spPr>
        <p:txBody>
          <a:bodyPr wrap="square" rtlCol="0">
            <a:spAutoFit/>
          </a:bodyPr>
          <a:lstStyle/>
          <a:p>
            <a:r>
              <a:rPr lang="en-US" dirty="0" smtClean="0">
                <a:solidFill>
                  <a:srgbClr val="FFFFFF"/>
                </a:solidFill>
              </a:rPr>
              <a:t>Liability Insurance &amp; The Law.</a:t>
            </a:r>
            <a:endParaRPr lang="en-US" dirty="0">
              <a:solidFill>
                <a:srgbClr val="FFFFFF"/>
              </a:solidFill>
            </a:endParaRPr>
          </a:p>
        </p:txBody>
      </p:sp>
      <p:graphicFrame>
        <p:nvGraphicFramePr>
          <p:cNvPr id="6" name="Diagram 5"/>
          <p:cNvGraphicFramePr/>
          <p:nvPr>
            <p:extLst>
              <p:ext uri="{D42A27DB-BD31-4B8C-83A1-F6EECF244321}">
                <p14:modId xmlns:p14="http://schemas.microsoft.com/office/powerpoint/2010/main" xmlns="" val="3176389128"/>
              </p:ext>
            </p:extLst>
          </p:nvPr>
        </p:nvGraphicFramePr>
        <p:xfrm>
          <a:off x="323528" y="1397000"/>
          <a:ext cx="8424936"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827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18FBB4DB-D90B-904F-BC59-1BE00DE9F035}"/>
                                            </p:graphicEl>
                                          </p:spTgt>
                                        </p:tgtEl>
                                        <p:attrNameLst>
                                          <p:attrName>style.visibility</p:attrName>
                                        </p:attrNameLst>
                                      </p:cBhvr>
                                      <p:to>
                                        <p:strVal val="visible"/>
                                      </p:to>
                                    </p:set>
                                    <p:animEffect transition="in" filter="fade">
                                      <p:cBhvr>
                                        <p:cTn id="7" dur="2000"/>
                                        <p:tgtEl>
                                          <p:spTgt spid="6">
                                            <p:graphicEl>
                                              <a:dgm id="{18FBB4DB-D90B-904F-BC59-1BE00DE9F03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4D2E7770-F416-C44E-8907-A739261DA9DC}"/>
                                            </p:graphicEl>
                                          </p:spTgt>
                                        </p:tgtEl>
                                        <p:attrNameLst>
                                          <p:attrName>style.visibility</p:attrName>
                                        </p:attrNameLst>
                                      </p:cBhvr>
                                      <p:to>
                                        <p:strVal val="visible"/>
                                      </p:to>
                                    </p:set>
                                    <p:animEffect transition="in" filter="fade">
                                      <p:cBhvr>
                                        <p:cTn id="10" dur="2000"/>
                                        <p:tgtEl>
                                          <p:spTgt spid="6">
                                            <p:graphicEl>
                                              <a:dgm id="{4D2E7770-F416-C44E-8907-A739261DA9DC}"/>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D057C056-537E-4A40-9266-2219A547D099}"/>
                                            </p:graphicEl>
                                          </p:spTgt>
                                        </p:tgtEl>
                                        <p:attrNameLst>
                                          <p:attrName>style.visibility</p:attrName>
                                        </p:attrNameLst>
                                      </p:cBhvr>
                                      <p:to>
                                        <p:strVal val="visible"/>
                                      </p:to>
                                    </p:set>
                                    <p:animEffect transition="in" filter="fade">
                                      <p:cBhvr>
                                        <p:cTn id="13" dur="2000"/>
                                        <p:tgtEl>
                                          <p:spTgt spid="6">
                                            <p:graphicEl>
                                              <a:dgm id="{D057C056-537E-4A40-9266-2219A547D099}"/>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08302817-5B05-3C4D-BE8F-D1DBAA809DBC}"/>
                                            </p:graphicEl>
                                          </p:spTgt>
                                        </p:tgtEl>
                                        <p:attrNameLst>
                                          <p:attrName>style.visibility</p:attrName>
                                        </p:attrNameLst>
                                      </p:cBhvr>
                                      <p:to>
                                        <p:strVal val="visible"/>
                                      </p:to>
                                    </p:set>
                                    <p:animEffect transition="in" filter="fade">
                                      <p:cBhvr>
                                        <p:cTn id="16" dur="2000"/>
                                        <p:tgtEl>
                                          <p:spTgt spid="6">
                                            <p:graphicEl>
                                              <a:dgm id="{08302817-5B05-3C4D-BE8F-D1DBAA809DBC}"/>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B3DC5305-5796-2F4B-9689-10BF523505E5}"/>
                                            </p:graphicEl>
                                          </p:spTgt>
                                        </p:tgtEl>
                                        <p:attrNameLst>
                                          <p:attrName>style.visibility</p:attrName>
                                        </p:attrNameLst>
                                      </p:cBhvr>
                                      <p:to>
                                        <p:strVal val="visible"/>
                                      </p:to>
                                    </p:set>
                                    <p:animEffect transition="in" filter="fade">
                                      <p:cBhvr>
                                        <p:cTn id="19" dur="2000"/>
                                        <p:tgtEl>
                                          <p:spTgt spid="6">
                                            <p:graphicEl>
                                              <a:dgm id="{B3DC5305-5796-2F4B-9689-10BF523505E5}"/>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3C32B0BE-DE98-CC45-9FD4-987C5BCD8422}"/>
                                            </p:graphicEl>
                                          </p:spTgt>
                                        </p:tgtEl>
                                        <p:attrNameLst>
                                          <p:attrName>style.visibility</p:attrName>
                                        </p:attrNameLst>
                                      </p:cBhvr>
                                      <p:to>
                                        <p:strVal val="visible"/>
                                      </p:to>
                                    </p:set>
                                    <p:animEffect transition="in" filter="fade">
                                      <p:cBhvr>
                                        <p:cTn id="22" dur="2000"/>
                                        <p:tgtEl>
                                          <p:spTgt spid="6">
                                            <p:graphicEl>
                                              <a:dgm id="{3C32B0BE-DE98-CC45-9FD4-987C5BCD8422}"/>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graphicEl>
                                              <a:dgm id="{934B8C1F-E7A0-3F45-B0EA-5C45CDDC32C0}"/>
                                            </p:graphicEl>
                                          </p:spTgt>
                                        </p:tgtEl>
                                        <p:attrNameLst>
                                          <p:attrName>style.visibility</p:attrName>
                                        </p:attrNameLst>
                                      </p:cBhvr>
                                      <p:to>
                                        <p:strVal val="visible"/>
                                      </p:to>
                                    </p:set>
                                    <p:animEffect transition="in" filter="fade">
                                      <p:cBhvr>
                                        <p:cTn id="25" dur="2000"/>
                                        <p:tgtEl>
                                          <p:spTgt spid="6">
                                            <p:graphicEl>
                                              <a:dgm id="{934B8C1F-E7A0-3F45-B0EA-5C45CDDC32C0}"/>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AB52A004-ACA6-4148-9637-804D13CD2A05}"/>
                                            </p:graphicEl>
                                          </p:spTgt>
                                        </p:tgtEl>
                                        <p:attrNameLst>
                                          <p:attrName>style.visibility</p:attrName>
                                        </p:attrNameLst>
                                      </p:cBhvr>
                                      <p:to>
                                        <p:strVal val="visible"/>
                                      </p:to>
                                    </p:set>
                                    <p:animEffect transition="in" filter="fade">
                                      <p:cBhvr>
                                        <p:cTn id="28" dur="2000"/>
                                        <p:tgtEl>
                                          <p:spTgt spid="6">
                                            <p:graphicEl>
                                              <a:dgm id="{AB52A004-ACA6-4148-9637-804D13CD2A0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2AD16FCE-7F26-DF4E-823F-B46F2913DE16}"/>
                                            </p:graphicEl>
                                          </p:spTgt>
                                        </p:tgtEl>
                                        <p:attrNameLst>
                                          <p:attrName>style.visibility</p:attrName>
                                        </p:attrNameLst>
                                      </p:cBhvr>
                                      <p:to>
                                        <p:strVal val="visible"/>
                                      </p:to>
                                    </p:set>
                                    <p:animEffect transition="in" filter="fade">
                                      <p:cBhvr>
                                        <p:cTn id="31" dur="2000"/>
                                        <p:tgtEl>
                                          <p:spTgt spid="6">
                                            <p:graphicEl>
                                              <a:dgm id="{2AD16FCE-7F26-DF4E-823F-B46F2913DE16}"/>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92F3514B-6B0D-4343-A3DB-A426F23543B0}"/>
                                            </p:graphicEl>
                                          </p:spTgt>
                                        </p:tgtEl>
                                        <p:attrNameLst>
                                          <p:attrName>style.visibility</p:attrName>
                                        </p:attrNameLst>
                                      </p:cBhvr>
                                      <p:to>
                                        <p:strVal val="visible"/>
                                      </p:to>
                                    </p:set>
                                    <p:animEffect transition="in" filter="fade">
                                      <p:cBhvr>
                                        <p:cTn id="34" dur="2000"/>
                                        <p:tgtEl>
                                          <p:spTgt spid="6">
                                            <p:graphicEl>
                                              <a:dgm id="{92F3514B-6B0D-4343-A3DB-A426F23543B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251520" y="692696"/>
            <a:ext cx="3456384" cy="369332"/>
          </a:xfrm>
          <a:prstGeom prst="rect">
            <a:avLst/>
          </a:prstGeom>
          <a:noFill/>
        </p:spPr>
        <p:txBody>
          <a:bodyPr wrap="square" rtlCol="0">
            <a:spAutoFit/>
          </a:bodyPr>
          <a:lstStyle/>
          <a:p>
            <a:r>
              <a:rPr lang="en-US" dirty="0" smtClean="0">
                <a:solidFill>
                  <a:srgbClr val="FFFFFF"/>
                </a:solidFill>
              </a:rPr>
              <a:t>The Tort Of Negligence.</a:t>
            </a:r>
            <a:endParaRPr lang="en-US" dirty="0">
              <a:solidFill>
                <a:srgbClr val="FFFFFF"/>
              </a:solidFill>
            </a:endParaRPr>
          </a:p>
        </p:txBody>
      </p:sp>
      <p:graphicFrame>
        <p:nvGraphicFramePr>
          <p:cNvPr id="5" name="Diagram 4"/>
          <p:cNvGraphicFramePr/>
          <p:nvPr>
            <p:extLst>
              <p:ext uri="{D42A27DB-BD31-4B8C-83A1-F6EECF244321}">
                <p14:modId xmlns:p14="http://schemas.microsoft.com/office/powerpoint/2010/main" xmlns="" val="2020406108"/>
              </p:ext>
            </p:extLst>
          </p:nvPr>
        </p:nvGraphicFramePr>
        <p:xfrm>
          <a:off x="323528" y="1397000"/>
          <a:ext cx="8496944"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4949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420076D-4175-8A47-82CA-92E5F71C309D}"/>
                                            </p:graphicEl>
                                          </p:spTgt>
                                        </p:tgtEl>
                                        <p:attrNameLst>
                                          <p:attrName>style.visibility</p:attrName>
                                        </p:attrNameLst>
                                      </p:cBhvr>
                                      <p:to>
                                        <p:strVal val="visible"/>
                                      </p:to>
                                    </p:set>
                                    <p:animEffect transition="in" filter="fade">
                                      <p:cBhvr>
                                        <p:cTn id="7" dur="2000"/>
                                        <p:tgtEl>
                                          <p:spTgt spid="5">
                                            <p:graphicEl>
                                              <a:dgm id="{B420076D-4175-8A47-82CA-92E5F71C309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E6C84AE9-B1A8-0841-BB0A-40A5A97212B0}"/>
                                            </p:graphicEl>
                                          </p:spTgt>
                                        </p:tgtEl>
                                        <p:attrNameLst>
                                          <p:attrName>style.visibility</p:attrName>
                                        </p:attrNameLst>
                                      </p:cBhvr>
                                      <p:to>
                                        <p:strVal val="visible"/>
                                      </p:to>
                                    </p:set>
                                    <p:animEffect transition="in" filter="fade">
                                      <p:cBhvr>
                                        <p:cTn id="10" dur="2000"/>
                                        <p:tgtEl>
                                          <p:spTgt spid="5">
                                            <p:graphicEl>
                                              <a:dgm id="{E6C84AE9-B1A8-0841-BB0A-40A5A97212B0}"/>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9F63CFBD-949E-9845-8D48-6C7A561BABC0}"/>
                                            </p:graphicEl>
                                          </p:spTgt>
                                        </p:tgtEl>
                                        <p:attrNameLst>
                                          <p:attrName>style.visibility</p:attrName>
                                        </p:attrNameLst>
                                      </p:cBhvr>
                                      <p:to>
                                        <p:strVal val="visible"/>
                                      </p:to>
                                    </p:set>
                                    <p:animEffect transition="in" filter="fade">
                                      <p:cBhvr>
                                        <p:cTn id="13" dur="2000"/>
                                        <p:tgtEl>
                                          <p:spTgt spid="5">
                                            <p:graphicEl>
                                              <a:dgm id="{9F63CFBD-949E-9845-8D48-6C7A561BAB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620688"/>
            <a:ext cx="4104456" cy="369332"/>
          </a:xfrm>
          <a:prstGeom prst="rect">
            <a:avLst/>
          </a:prstGeom>
          <a:noFill/>
        </p:spPr>
        <p:txBody>
          <a:bodyPr wrap="square" rtlCol="0">
            <a:spAutoFit/>
          </a:bodyPr>
          <a:lstStyle/>
          <a:p>
            <a:r>
              <a:rPr lang="en-US" dirty="0" smtClean="0">
                <a:solidFill>
                  <a:schemeClr val="bg1"/>
                </a:solidFill>
              </a:rPr>
              <a:t>Incident Investigation.</a:t>
            </a:r>
            <a:endParaRPr lang="en-US" dirty="0">
              <a:solidFill>
                <a:schemeClr val="bg1"/>
              </a:solidFill>
            </a:endParaRPr>
          </a:p>
        </p:txBody>
      </p:sp>
      <p:sp>
        <p:nvSpPr>
          <p:cNvPr id="5" name="TextBox 4"/>
          <p:cNvSpPr txBox="1"/>
          <p:nvPr/>
        </p:nvSpPr>
        <p:spPr>
          <a:xfrm>
            <a:off x="179512" y="1484784"/>
            <a:ext cx="8640960" cy="4062651"/>
          </a:xfrm>
          <a:prstGeom prst="rect">
            <a:avLst/>
          </a:prstGeom>
          <a:noFill/>
        </p:spPr>
        <p:txBody>
          <a:bodyPr wrap="square" rtlCol="0">
            <a:spAutoFit/>
          </a:bodyPr>
          <a:lstStyle/>
          <a:p>
            <a:pPr marL="285750" indent="-285750" eaLnBrk="1" hangingPunct="1">
              <a:buFont typeface="Arial"/>
              <a:buChar char="•"/>
              <a:defRPr/>
            </a:pPr>
            <a:r>
              <a:rPr lang="en-US" sz="2000" dirty="0">
                <a:solidFill>
                  <a:schemeClr val="tx2"/>
                </a:solidFill>
              </a:rPr>
              <a:t>When an incident occurs the insured will not have the benefit of having the insurance company on site and therefore the initial investigation becomes their responsibility</a:t>
            </a:r>
            <a:r>
              <a:rPr lang="en-US" sz="2000" dirty="0" smtClean="0">
                <a:solidFill>
                  <a:schemeClr val="tx2"/>
                </a:solidFill>
              </a:rPr>
              <a:t>.</a:t>
            </a:r>
          </a:p>
          <a:p>
            <a:pPr eaLnBrk="1" hangingPunct="1">
              <a:defRPr/>
            </a:pPr>
            <a:endParaRPr lang="en-US" sz="2000" dirty="0">
              <a:solidFill>
                <a:schemeClr val="tx2"/>
              </a:solidFill>
            </a:endParaRPr>
          </a:p>
          <a:p>
            <a:pPr marL="285750" indent="-285750" eaLnBrk="1" hangingPunct="1">
              <a:buFont typeface="Arial"/>
              <a:buChar char="•"/>
              <a:defRPr/>
            </a:pPr>
            <a:r>
              <a:rPr lang="en-US" sz="2000" dirty="0">
                <a:solidFill>
                  <a:schemeClr val="tx2"/>
                </a:solidFill>
              </a:rPr>
              <a:t>The most important immediate task is the medical treatment of the injured, and prevention of further injuries have priority, others must not interfere with these activities. When these matters are under control, the investigators can start their work</a:t>
            </a:r>
            <a:r>
              <a:rPr lang="en-US" sz="2000" dirty="0" smtClean="0">
                <a:solidFill>
                  <a:schemeClr val="tx2"/>
                </a:solidFill>
              </a:rPr>
              <a:t>.</a:t>
            </a:r>
          </a:p>
          <a:p>
            <a:pPr eaLnBrk="1" hangingPunct="1">
              <a:defRPr/>
            </a:pPr>
            <a:endParaRPr lang="en-US" sz="2000" dirty="0">
              <a:solidFill>
                <a:schemeClr val="tx2"/>
              </a:solidFill>
            </a:endParaRPr>
          </a:p>
          <a:p>
            <a:pPr marL="285750" indent="-285750">
              <a:buFont typeface="Arial"/>
              <a:buChar char="•"/>
            </a:pPr>
            <a:r>
              <a:rPr lang="en-IE" sz="2000" dirty="0">
                <a:solidFill>
                  <a:schemeClr val="tx2"/>
                </a:solidFill>
              </a:rPr>
              <a:t>It cannot be stressed how important the initial incident investigation is to the claims process, as it will be the foundation to the investigation that will be carried out by the insurers claims representative. </a:t>
            </a:r>
          </a:p>
          <a:p>
            <a:endParaRPr lang="en-US" dirty="0"/>
          </a:p>
        </p:txBody>
      </p:sp>
    </p:spTree>
    <p:extLst>
      <p:ext uri="{BB962C8B-B14F-4D97-AF65-F5344CB8AC3E}">
        <p14:creationId xmlns:p14="http://schemas.microsoft.com/office/powerpoint/2010/main" xmlns="" val="359889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35496" y="620688"/>
            <a:ext cx="4392488" cy="369332"/>
          </a:xfrm>
          <a:prstGeom prst="rect">
            <a:avLst/>
          </a:prstGeom>
          <a:noFill/>
        </p:spPr>
        <p:txBody>
          <a:bodyPr wrap="square" rtlCol="0">
            <a:spAutoFit/>
          </a:bodyPr>
          <a:lstStyle/>
          <a:p>
            <a:r>
              <a:rPr lang="en-US" dirty="0" smtClean="0">
                <a:solidFill>
                  <a:schemeClr val="bg1"/>
                </a:solidFill>
              </a:rPr>
              <a:t>Benefits Of An Early Investigation.</a:t>
            </a:r>
            <a:endParaRPr lang="en-US" dirty="0">
              <a:solidFill>
                <a:schemeClr val="bg1"/>
              </a:solidFill>
            </a:endParaRPr>
          </a:p>
        </p:txBody>
      </p:sp>
      <p:graphicFrame>
        <p:nvGraphicFramePr>
          <p:cNvPr id="5" name="Diagram 4"/>
          <p:cNvGraphicFramePr/>
          <p:nvPr>
            <p:extLst>
              <p:ext uri="{D42A27DB-BD31-4B8C-83A1-F6EECF244321}">
                <p14:modId xmlns:p14="http://schemas.microsoft.com/office/powerpoint/2010/main" xmlns="" val="405647781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171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31D4BEC-3266-2A4C-A233-ACD911CB606B}"/>
                                            </p:graphicEl>
                                          </p:spTgt>
                                        </p:tgtEl>
                                        <p:attrNameLst>
                                          <p:attrName>style.visibility</p:attrName>
                                        </p:attrNameLst>
                                      </p:cBhvr>
                                      <p:to>
                                        <p:strVal val="visible"/>
                                      </p:to>
                                    </p:set>
                                    <p:animEffect transition="in" filter="fade">
                                      <p:cBhvr>
                                        <p:cTn id="7" dur="2000"/>
                                        <p:tgtEl>
                                          <p:spTgt spid="5">
                                            <p:graphicEl>
                                              <a:dgm id="{E31D4BEC-3266-2A4C-A233-ACD911CB606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20C36F27-4C91-FB44-885E-7FC9787E2C2E}"/>
                                            </p:graphicEl>
                                          </p:spTgt>
                                        </p:tgtEl>
                                        <p:attrNameLst>
                                          <p:attrName>style.visibility</p:attrName>
                                        </p:attrNameLst>
                                      </p:cBhvr>
                                      <p:to>
                                        <p:strVal val="visible"/>
                                      </p:to>
                                    </p:set>
                                    <p:animEffect transition="in" filter="fade">
                                      <p:cBhvr>
                                        <p:cTn id="10" dur="2000"/>
                                        <p:tgtEl>
                                          <p:spTgt spid="5">
                                            <p:graphicEl>
                                              <a:dgm id="{20C36F27-4C91-FB44-885E-7FC9787E2C2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D804CCD2-5BE6-BC45-BA7B-BB0A70F09387}"/>
                                            </p:graphicEl>
                                          </p:spTgt>
                                        </p:tgtEl>
                                        <p:attrNameLst>
                                          <p:attrName>style.visibility</p:attrName>
                                        </p:attrNameLst>
                                      </p:cBhvr>
                                      <p:to>
                                        <p:strVal val="visible"/>
                                      </p:to>
                                    </p:set>
                                    <p:animEffect transition="in" filter="fade">
                                      <p:cBhvr>
                                        <p:cTn id="13" dur="2000"/>
                                        <p:tgtEl>
                                          <p:spTgt spid="5">
                                            <p:graphicEl>
                                              <a:dgm id="{D804CCD2-5BE6-BC45-BA7B-BB0A70F09387}"/>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6D8DCAE0-DE0E-D840-AC54-0B525A49EDD9}"/>
                                            </p:graphicEl>
                                          </p:spTgt>
                                        </p:tgtEl>
                                        <p:attrNameLst>
                                          <p:attrName>style.visibility</p:attrName>
                                        </p:attrNameLst>
                                      </p:cBhvr>
                                      <p:to>
                                        <p:strVal val="visible"/>
                                      </p:to>
                                    </p:set>
                                    <p:animEffect transition="in" filter="fade">
                                      <p:cBhvr>
                                        <p:cTn id="16" dur="2000"/>
                                        <p:tgtEl>
                                          <p:spTgt spid="5">
                                            <p:graphicEl>
                                              <a:dgm id="{6D8DCAE0-DE0E-D840-AC54-0B525A49E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620688"/>
            <a:ext cx="4680520" cy="369332"/>
          </a:xfrm>
          <a:prstGeom prst="rect">
            <a:avLst/>
          </a:prstGeom>
          <a:noFill/>
        </p:spPr>
        <p:txBody>
          <a:bodyPr wrap="square" rtlCol="0">
            <a:spAutoFit/>
          </a:bodyPr>
          <a:lstStyle/>
          <a:p>
            <a:r>
              <a:rPr lang="en-US" dirty="0" smtClean="0">
                <a:solidFill>
                  <a:srgbClr val="FFFFFF"/>
                </a:solidFill>
              </a:rPr>
              <a:t>Consequences Of A Late Investigation.</a:t>
            </a:r>
            <a:endParaRPr lang="en-US" dirty="0">
              <a:solidFill>
                <a:srgbClr val="FFFFFF"/>
              </a:solidFill>
            </a:endParaRPr>
          </a:p>
        </p:txBody>
      </p:sp>
      <p:graphicFrame>
        <p:nvGraphicFramePr>
          <p:cNvPr id="5" name="Diagram 4"/>
          <p:cNvGraphicFramePr/>
          <p:nvPr>
            <p:extLst>
              <p:ext uri="{D42A27DB-BD31-4B8C-83A1-F6EECF244321}">
                <p14:modId xmlns:p14="http://schemas.microsoft.com/office/powerpoint/2010/main" xmlns="" val="3565727500"/>
              </p:ext>
            </p:extLst>
          </p:nvPr>
        </p:nvGraphicFramePr>
        <p:xfrm>
          <a:off x="611560" y="1397000"/>
          <a:ext cx="8064896"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508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2BADD4A-943C-3D4C-9F12-CC4C30587514}"/>
                                            </p:graphicEl>
                                          </p:spTgt>
                                        </p:tgtEl>
                                        <p:attrNameLst>
                                          <p:attrName>style.visibility</p:attrName>
                                        </p:attrNameLst>
                                      </p:cBhvr>
                                      <p:to>
                                        <p:strVal val="visible"/>
                                      </p:to>
                                    </p:set>
                                    <p:animEffect transition="in" filter="fade">
                                      <p:cBhvr>
                                        <p:cTn id="7" dur="2000"/>
                                        <p:tgtEl>
                                          <p:spTgt spid="5">
                                            <p:graphicEl>
                                              <a:dgm id="{52BADD4A-943C-3D4C-9F12-CC4C3058751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C19282B6-10D1-7C43-9D60-3E0B1CA3BAED}"/>
                                            </p:graphicEl>
                                          </p:spTgt>
                                        </p:tgtEl>
                                        <p:attrNameLst>
                                          <p:attrName>style.visibility</p:attrName>
                                        </p:attrNameLst>
                                      </p:cBhvr>
                                      <p:to>
                                        <p:strVal val="visible"/>
                                      </p:to>
                                    </p:set>
                                    <p:animEffect transition="in" filter="fade">
                                      <p:cBhvr>
                                        <p:cTn id="10" dur="2000"/>
                                        <p:tgtEl>
                                          <p:spTgt spid="5">
                                            <p:graphicEl>
                                              <a:dgm id="{C19282B6-10D1-7C43-9D60-3E0B1CA3BAE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F42EBF2A-4E1D-5A4B-ABC8-6E65FE34D743}"/>
                                            </p:graphicEl>
                                          </p:spTgt>
                                        </p:tgtEl>
                                        <p:attrNameLst>
                                          <p:attrName>style.visibility</p:attrName>
                                        </p:attrNameLst>
                                      </p:cBhvr>
                                      <p:to>
                                        <p:strVal val="visible"/>
                                      </p:to>
                                    </p:set>
                                    <p:animEffect transition="in" filter="fade">
                                      <p:cBhvr>
                                        <p:cTn id="13" dur="2000"/>
                                        <p:tgtEl>
                                          <p:spTgt spid="5">
                                            <p:graphicEl>
                                              <a:dgm id="{F42EBF2A-4E1D-5A4B-ABC8-6E65FE34D743}"/>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0531C8F0-4CA0-524A-BB29-E6FB740E756B}"/>
                                            </p:graphicEl>
                                          </p:spTgt>
                                        </p:tgtEl>
                                        <p:attrNameLst>
                                          <p:attrName>style.visibility</p:attrName>
                                        </p:attrNameLst>
                                      </p:cBhvr>
                                      <p:to>
                                        <p:strVal val="visible"/>
                                      </p:to>
                                    </p:set>
                                    <p:animEffect transition="in" filter="fade">
                                      <p:cBhvr>
                                        <p:cTn id="16" dur="2000"/>
                                        <p:tgtEl>
                                          <p:spTgt spid="5">
                                            <p:graphicEl>
                                              <a:dgm id="{0531C8F0-4CA0-524A-BB29-E6FB740E756B}"/>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22CEE131-BF4A-3345-B2E1-123C239A5E2E}"/>
                                            </p:graphicEl>
                                          </p:spTgt>
                                        </p:tgtEl>
                                        <p:attrNameLst>
                                          <p:attrName>style.visibility</p:attrName>
                                        </p:attrNameLst>
                                      </p:cBhvr>
                                      <p:to>
                                        <p:strVal val="visible"/>
                                      </p:to>
                                    </p:set>
                                    <p:animEffect transition="in" filter="fade">
                                      <p:cBhvr>
                                        <p:cTn id="19" dur="2000"/>
                                        <p:tgtEl>
                                          <p:spTgt spid="5">
                                            <p:graphicEl>
                                              <a:dgm id="{22CEE131-BF4A-3345-B2E1-123C239A5E2E}"/>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graphicEl>
                                              <a:dgm id="{2F1A344F-A7E6-8C4B-BCDD-A4371C352E7C}"/>
                                            </p:graphicEl>
                                          </p:spTgt>
                                        </p:tgtEl>
                                        <p:attrNameLst>
                                          <p:attrName>style.visibility</p:attrName>
                                        </p:attrNameLst>
                                      </p:cBhvr>
                                      <p:to>
                                        <p:strVal val="visible"/>
                                      </p:to>
                                    </p:set>
                                    <p:animEffect transition="in" filter="fade">
                                      <p:cBhvr>
                                        <p:cTn id="22" dur="2000"/>
                                        <p:tgtEl>
                                          <p:spTgt spid="5">
                                            <p:graphicEl>
                                              <a:dgm id="{2F1A344F-A7E6-8C4B-BCDD-A4371C352E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620688"/>
            <a:ext cx="5256584" cy="369332"/>
          </a:xfrm>
          <a:prstGeom prst="rect">
            <a:avLst/>
          </a:prstGeom>
          <a:noFill/>
        </p:spPr>
        <p:txBody>
          <a:bodyPr wrap="square" rtlCol="0">
            <a:spAutoFit/>
          </a:bodyPr>
          <a:lstStyle/>
          <a:p>
            <a:r>
              <a:rPr lang="en-US" dirty="0" smtClean="0">
                <a:solidFill>
                  <a:srgbClr val="FFFFFF"/>
                </a:solidFill>
              </a:rPr>
              <a:t>Key Steps Involved In Incident Investigations.</a:t>
            </a:r>
            <a:endParaRPr lang="en-US" dirty="0">
              <a:solidFill>
                <a:srgbClr val="FFFFFF"/>
              </a:solidFill>
            </a:endParaRPr>
          </a:p>
        </p:txBody>
      </p:sp>
      <p:graphicFrame>
        <p:nvGraphicFramePr>
          <p:cNvPr id="7" name="Diagram 6"/>
          <p:cNvGraphicFramePr/>
          <p:nvPr>
            <p:extLst>
              <p:ext uri="{D42A27DB-BD31-4B8C-83A1-F6EECF244321}">
                <p14:modId xmlns:p14="http://schemas.microsoft.com/office/powerpoint/2010/main" xmlns="" val="2955610844"/>
              </p:ext>
            </p:extLst>
          </p:nvPr>
        </p:nvGraphicFramePr>
        <p:xfrm>
          <a:off x="1524000" y="1397000"/>
          <a:ext cx="6504384"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2305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F1C8CE8-CF7C-0A44-B9DC-92035000763B}"/>
                                            </p:graphicEl>
                                          </p:spTgt>
                                        </p:tgtEl>
                                        <p:attrNameLst>
                                          <p:attrName>style.visibility</p:attrName>
                                        </p:attrNameLst>
                                      </p:cBhvr>
                                      <p:to>
                                        <p:strVal val="visible"/>
                                      </p:to>
                                    </p:set>
                                    <p:animEffect transition="in" filter="fade">
                                      <p:cBhvr>
                                        <p:cTn id="7" dur="2000"/>
                                        <p:tgtEl>
                                          <p:spTgt spid="7">
                                            <p:graphicEl>
                                              <a:dgm id="{3F1C8CE8-CF7C-0A44-B9DC-92035000763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9C2CD7B5-F256-A649-B9AF-7D7C36589E7D}"/>
                                            </p:graphicEl>
                                          </p:spTgt>
                                        </p:tgtEl>
                                        <p:attrNameLst>
                                          <p:attrName>style.visibility</p:attrName>
                                        </p:attrNameLst>
                                      </p:cBhvr>
                                      <p:to>
                                        <p:strVal val="visible"/>
                                      </p:to>
                                    </p:set>
                                    <p:animEffect transition="in" filter="fade">
                                      <p:cBhvr>
                                        <p:cTn id="10" dur="2000"/>
                                        <p:tgtEl>
                                          <p:spTgt spid="7">
                                            <p:graphicEl>
                                              <a:dgm id="{9C2CD7B5-F256-A649-B9AF-7D7C36589E7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graphicEl>
                                              <a:dgm id="{0F8AA271-1D9D-3E4D-B169-BEBB998B751A}"/>
                                            </p:graphicEl>
                                          </p:spTgt>
                                        </p:tgtEl>
                                        <p:attrNameLst>
                                          <p:attrName>style.visibility</p:attrName>
                                        </p:attrNameLst>
                                      </p:cBhvr>
                                      <p:to>
                                        <p:strVal val="visible"/>
                                      </p:to>
                                    </p:set>
                                    <p:animEffect transition="in" filter="fade">
                                      <p:cBhvr>
                                        <p:cTn id="13" dur="2000"/>
                                        <p:tgtEl>
                                          <p:spTgt spid="7">
                                            <p:graphicEl>
                                              <a:dgm id="{0F8AA271-1D9D-3E4D-B169-BEBB998B751A}"/>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graphicEl>
                                              <a:dgm id="{231CD693-B007-0547-8AAA-D6931AC1F6FE}"/>
                                            </p:graphicEl>
                                          </p:spTgt>
                                        </p:tgtEl>
                                        <p:attrNameLst>
                                          <p:attrName>style.visibility</p:attrName>
                                        </p:attrNameLst>
                                      </p:cBhvr>
                                      <p:to>
                                        <p:strVal val="visible"/>
                                      </p:to>
                                    </p:set>
                                    <p:animEffect transition="in" filter="fade">
                                      <p:cBhvr>
                                        <p:cTn id="16" dur="2000"/>
                                        <p:tgtEl>
                                          <p:spTgt spid="7">
                                            <p:graphicEl>
                                              <a:dgm id="{231CD693-B007-0547-8AAA-D6931AC1F6FE}"/>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graphicEl>
                                              <a:dgm id="{D8CF255A-E4FE-104B-AA88-4083A65B8B96}"/>
                                            </p:graphicEl>
                                          </p:spTgt>
                                        </p:tgtEl>
                                        <p:attrNameLst>
                                          <p:attrName>style.visibility</p:attrName>
                                        </p:attrNameLst>
                                      </p:cBhvr>
                                      <p:to>
                                        <p:strVal val="visible"/>
                                      </p:to>
                                    </p:set>
                                    <p:animEffect transition="in" filter="fade">
                                      <p:cBhvr>
                                        <p:cTn id="19" dur="2000"/>
                                        <p:tgtEl>
                                          <p:spTgt spid="7">
                                            <p:graphicEl>
                                              <a:dgm id="{D8CF255A-E4FE-104B-AA88-4083A65B8B96}"/>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graphicEl>
                                              <a:dgm id="{B11E5473-66EF-874F-BC76-CA757BFF0CE5}"/>
                                            </p:graphicEl>
                                          </p:spTgt>
                                        </p:tgtEl>
                                        <p:attrNameLst>
                                          <p:attrName>style.visibility</p:attrName>
                                        </p:attrNameLst>
                                      </p:cBhvr>
                                      <p:to>
                                        <p:strVal val="visible"/>
                                      </p:to>
                                    </p:set>
                                    <p:animEffect transition="in" filter="fade">
                                      <p:cBhvr>
                                        <p:cTn id="22" dur="2000"/>
                                        <p:tgtEl>
                                          <p:spTgt spid="7">
                                            <p:graphicEl>
                                              <a:dgm id="{B11E5473-66EF-874F-BC76-CA757BFF0CE5}"/>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graphicEl>
                                              <a:dgm id="{9D97D49D-6A4C-3447-B9D5-B21B45A37353}"/>
                                            </p:graphicEl>
                                          </p:spTgt>
                                        </p:tgtEl>
                                        <p:attrNameLst>
                                          <p:attrName>style.visibility</p:attrName>
                                        </p:attrNameLst>
                                      </p:cBhvr>
                                      <p:to>
                                        <p:strVal val="visible"/>
                                      </p:to>
                                    </p:set>
                                    <p:animEffect transition="in" filter="fade">
                                      <p:cBhvr>
                                        <p:cTn id="25" dur="2000"/>
                                        <p:tgtEl>
                                          <p:spTgt spid="7">
                                            <p:graphicEl>
                                              <a:dgm id="{9D97D49D-6A4C-3447-B9D5-B21B45A373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620688"/>
            <a:ext cx="5760640" cy="369332"/>
          </a:xfrm>
          <a:prstGeom prst="rect">
            <a:avLst/>
          </a:prstGeom>
          <a:noFill/>
        </p:spPr>
        <p:txBody>
          <a:bodyPr wrap="square" rtlCol="0">
            <a:spAutoFit/>
          </a:bodyPr>
          <a:lstStyle/>
          <a:p>
            <a:r>
              <a:rPr lang="en-US" dirty="0" smtClean="0">
                <a:solidFill>
                  <a:srgbClr val="FFFFFF"/>
                </a:solidFill>
              </a:rPr>
              <a:t>Physical Evidence.</a:t>
            </a:r>
            <a:endParaRPr lang="en-US" dirty="0">
              <a:solidFill>
                <a:srgbClr val="FFFFFF"/>
              </a:solidFill>
            </a:endParaRPr>
          </a:p>
        </p:txBody>
      </p:sp>
      <p:sp>
        <p:nvSpPr>
          <p:cNvPr id="5" name="TextBox 4"/>
          <p:cNvSpPr txBox="1"/>
          <p:nvPr/>
        </p:nvSpPr>
        <p:spPr>
          <a:xfrm>
            <a:off x="251520" y="1484784"/>
            <a:ext cx="8424936" cy="4401205"/>
          </a:xfrm>
          <a:prstGeom prst="rect">
            <a:avLst/>
          </a:prstGeom>
          <a:noFill/>
        </p:spPr>
        <p:txBody>
          <a:bodyPr wrap="square" rtlCol="0">
            <a:spAutoFit/>
          </a:bodyPr>
          <a:lstStyle/>
          <a:p>
            <a:pPr marL="285750" indent="-285750">
              <a:buFont typeface="Arial"/>
              <a:buChar char="•"/>
            </a:pPr>
            <a:r>
              <a:rPr lang="en-US" sz="2000" dirty="0">
                <a:solidFill>
                  <a:schemeClr val="tx2"/>
                </a:solidFill>
              </a:rPr>
              <a:t>Before attempting to gather information, examine the site for a quick overview, take steps to preserve evidence, and identify all witnesses. Physical evidence is probably the most non-controversial information available. It is also subject to rapid change or obliteration; therefore, it should be the first to be recorded. </a:t>
            </a:r>
          </a:p>
          <a:p>
            <a:endParaRPr lang="en-US" sz="2000" dirty="0">
              <a:solidFill>
                <a:schemeClr val="tx2"/>
              </a:solidFill>
            </a:endParaRPr>
          </a:p>
          <a:p>
            <a:pPr marL="285750" indent="-285750">
              <a:buFont typeface="Arial"/>
              <a:buChar char="•"/>
            </a:pPr>
            <a:r>
              <a:rPr lang="en-US" sz="2000" dirty="0">
                <a:solidFill>
                  <a:schemeClr val="tx2"/>
                </a:solidFill>
              </a:rPr>
              <a:t>You may also want to take photographs before anything is moved, both of the general area and specific items. Later careful study of these may reveal conditions or observations missed previously. Broken equipment, debris, and samples of materials involved should be retained for further analysis by appropriate experts. Even if photographs are taken, written notes about the location of these items at the accident scene should be prepared.</a:t>
            </a:r>
          </a:p>
          <a:p>
            <a:endParaRPr lang="en-US" sz="2000" dirty="0">
              <a:solidFill>
                <a:schemeClr val="tx2"/>
              </a:solidFill>
            </a:endParaRPr>
          </a:p>
        </p:txBody>
      </p:sp>
    </p:spTree>
    <p:extLst>
      <p:ext uri="{BB962C8B-B14F-4D97-AF65-F5344CB8AC3E}">
        <p14:creationId xmlns:p14="http://schemas.microsoft.com/office/powerpoint/2010/main" xmlns="" val="109189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620688"/>
            <a:ext cx="4320480" cy="369332"/>
          </a:xfrm>
          <a:prstGeom prst="rect">
            <a:avLst/>
          </a:prstGeom>
          <a:noFill/>
        </p:spPr>
        <p:txBody>
          <a:bodyPr wrap="square" rtlCol="0">
            <a:spAutoFit/>
          </a:bodyPr>
          <a:lstStyle/>
          <a:p>
            <a:r>
              <a:rPr lang="en-US" dirty="0" smtClean="0">
                <a:solidFill>
                  <a:schemeClr val="bg1"/>
                </a:solidFill>
              </a:rPr>
              <a:t>Witness Accounts.</a:t>
            </a:r>
            <a:endParaRPr lang="en-US" dirty="0">
              <a:solidFill>
                <a:schemeClr val="bg1"/>
              </a:solidFill>
            </a:endParaRPr>
          </a:p>
        </p:txBody>
      </p:sp>
      <p:sp>
        <p:nvSpPr>
          <p:cNvPr id="5" name="TextBox 4"/>
          <p:cNvSpPr txBox="1"/>
          <p:nvPr/>
        </p:nvSpPr>
        <p:spPr>
          <a:xfrm>
            <a:off x="179512" y="1340768"/>
            <a:ext cx="8712968" cy="5632312"/>
          </a:xfrm>
          <a:prstGeom prst="rect">
            <a:avLst/>
          </a:prstGeom>
          <a:noFill/>
        </p:spPr>
        <p:txBody>
          <a:bodyPr wrap="square" rtlCol="0">
            <a:spAutoFit/>
          </a:bodyPr>
          <a:lstStyle/>
          <a:p>
            <a:pPr marL="285750" indent="-285750">
              <a:buFont typeface="Arial"/>
              <a:buChar char="•"/>
            </a:pPr>
            <a:r>
              <a:rPr lang="en-US" dirty="0">
                <a:solidFill>
                  <a:schemeClr val="tx2"/>
                </a:solidFill>
              </a:rPr>
              <a:t>Although there may be occasions when you are unable to do so, every effort should be made to interview witnesses. In some situations witnesses may be your primary source of information because you may be called upon to investigate an accident without being able to examine the scene immediately after the event. Because witnesses may be under severe emotional stress or afraid to be completely open for fear of recrimination, interviewing witnesses is probably the hardest task facing an investigator.</a:t>
            </a:r>
          </a:p>
          <a:p>
            <a:endParaRPr lang="en-US" dirty="0">
              <a:solidFill>
                <a:schemeClr val="tx2"/>
              </a:solidFill>
            </a:endParaRPr>
          </a:p>
          <a:p>
            <a:pPr marL="285750" indent="-285750">
              <a:buFont typeface="Arial"/>
              <a:buChar char="•"/>
            </a:pPr>
            <a:r>
              <a:rPr lang="en-US" dirty="0">
                <a:solidFill>
                  <a:schemeClr val="tx2"/>
                </a:solidFill>
              </a:rPr>
              <a:t>Witnesses should ideally be kept apart and interviewed as soon as possible after the accident. If witnesses have an opportunity to discuss the event among themselves, individual perceptions may be lost in the normal process of accepting a consensus view where doubt exists about the facts.</a:t>
            </a:r>
          </a:p>
          <a:p>
            <a:endParaRPr lang="en-US" dirty="0">
              <a:solidFill>
                <a:schemeClr val="tx2"/>
              </a:solidFill>
            </a:endParaRPr>
          </a:p>
          <a:p>
            <a:pPr marL="285750" indent="-285750">
              <a:buFont typeface="Arial"/>
              <a:buChar char="•"/>
            </a:pPr>
            <a:r>
              <a:rPr lang="en-US" dirty="0">
                <a:solidFill>
                  <a:schemeClr val="tx2"/>
                </a:solidFill>
              </a:rPr>
              <a:t>Witnesses should be interviewed alone, rather than in a group. You may decide to interview a witness at the scene of the accident where it is easier to establish the positions of each person involved and to obtain a description of the events. On the other hand, it may be preferable to carry out interviews in a quiet office where there will be fewer distractions. The decision may depend in part on the nature of the accident and the mental state of the witnesses.</a:t>
            </a:r>
          </a:p>
          <a:p>
            <a:endParaRPr lang="en-US" dirty="0"/>
          </a:p>
        </p:txBody>
      </p:sp>
    </p:spTree>
    <p:extLst>
      <p:ext uri="{BB962C8B-B14F-4D97-AF65-F5344CB8AC3E}">
        <p14:creationId xmlns:p14="http://schemas.microsoft.com/office/powerpoint/2010/main" xmlns="" val="357795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620688"/>
            <a:ext cx="4320480" cy="369332"/>
          </a:xfrm>
          <a:prstGeom prst="rect">
            <a:avLst/>
          </a:prstGeom>
          <a:noFill/>
        </p:spPr>
        <p:txBody>
          <a:bodyPr wrap="square" rtlCol="0">
            <a:spAutoFit/>
          </a:bodyPr>
          <a:lstStyle/>
          <a:p>
            <a:r>
              <a:rPr lang="en-US" dirty="0" smtClean="0">
                <a:solidFill>
                  <a:schemeClr val="bg1"/>
                </a:solidFill>
              </a:rPr>
              <a:t>Witness Accounts.</a:t>
            </a:r>
            <a:endParaRPr lang="en-US" dirty="0">
              <a:solidFill>
                <a:schemeClr val="bg1"/>
              </a:solidFill>
            </a:endParaRPr>
          </a:p>
        </p:txBody>
      </p:sp>
      <p:sp>
        <p:nvSpPr>
          <p:cNvPr id="5" name="TextBox 4"/>
          <p:cNvSpPr txBox="1"/>
          <p:nvPr/>
        </p:nvSpPr>
        <p:spPr>
          <a:xfrm>
            <a:off x="179512" y="1340768"/>
            <a:ext cx="8712968" cy="5601534"/>
          </a:xfrm>
          <a:prstGeom prst="rect">
            <a:avLst/>
          </a:prstGeom>
          <a:noFill/>
        </p:spPr>
        <p:txBody>
          <a:bodyPr wrap="square" rtlCol="0">
            <a:spAutoFit/>
          </a:bodyPr>
          <a:lstStyle/>
          <a:p>
            <a:pPr marL="285750" indent="-285750">
              <a:buFont typeface="Arial"/>
              <a:buChar char="•"/>
            </a:pPr>
            <a:r>
              <a:rPr lang="en-US" sz="1600" dirty="0">
                <a:solidFill>
                  <a:srgbClr val="1F497D"/>
                </a:solidFill>
              </a:rPr>
              <a:t>The purpose of the interview is to establish an understanding with the injured party / witness and to obtain his or her own words describing the event:</a:t>
            </a:r>
          </a:p>
          <a:p>
            <a:endParaRPr lang="en-US" sz="1600" dirty="0">
              <a:solidFill>
                <a:srgbClr val="1F497D"/>
              </a:solidFill>
            </a:endParaRPr>
          </a:p>
          <a:p>
            <a:r>
              <a:rPr lang="en-US" sz="1600" dirty="0">
                <a:solidFill>
                  <a:srgbClr val="1F497D"/>
                </a:solidFill>
              </a:rPr>
              <a:t>DO...</a:t>
            </a:r>
          </a:p>
          <a:p>
            <a:pPr marL="285750" indent="-285750">
              <a:buFont typeface="Arial"/>
              <a:buChar char="•"/>
            </a:pPr>
            <a:r>
              <a:rPr lang="en-US" sz="1600" dirty="0">
                <a:solidFill>
                  <a:srgbClr val="1F497D"/>
                </a:solidFill>
              </a:rPr>
              <a:t>Put the injured party / witness, who is probably upset, at </a:t>
            </a:r>
            <a:r>
              <a:rPr lang="en-US" sz="1600" dirty="0" smtClean="0">
                <a:solidFill>
                  <a:srgbClr val="1F497D"/>
                </a:solidFill>
              </a:rPr>
              <a:t>ease.</a:t>
            </a:r>
            <a:endParaRPr lang="en-US" sz="1600" dirty="0">
              <a:solidFill>
                <a:srgbClr val="1F497D"/>
              </a:solidFill>
            </a:endParaRPr>
          </a:p>
          <a:p>
            <a:pPr marL="285750" indent="-285750">
              <a:buFont typeface="Arial"/>
              <a:buChar char="•"/>
            </a:pPr>
            <a:r>
              <a:rPr lang="en-US" sz="1600" dirty="0">
                <a:solidFill>
                  <a:srgbClr val="1F497D"/>
                </a:solidFill>
              </a:rPr>
              <a:t>Emphasize the real reason for the investigation, to determine what happened and </a:t>
            </a:r>
            <a:r>
              <a:rPr lang="en-US" sz="1600" dirty="0" smtClean="0">
                <a:solidFill>
                  <a:srgbClr val="1F497D"/>
                </a:solidFill>
              </a:rPr>
              <a:t>why.</a:t>
            </a:r>
            <a:endParaRPr lang="en-US" sz="1600" dirty="0">
              <a:solidFill>
                <a:srgbClr val="1F497D"/>
              </a:solidFill>
            </a:endParaRPr>
          </a:p>
          <a:p>
            <a:pPr marL="285750" indent="-285750">
              <a:buFont typeface="Arial"/>
              <a:buChar char="•"/>
            </a:pPr>
            <a:r>
              <a:rPr lang="en-US" sz="1600" dirty="0">
                <a:solidFill>
                  <a:srgbClr val="1F497D"/>
                </a:solidFill>
              </a:rPr>
              <a:t>Let the witness talk, </a:t>
            </a:r>
            <a:r>
              <a:rPr lang="en-US" sz="1600" dirty="0" smtClean="0">
                <a:solidFill>
                  <a:srgbClr val="1F497D"/>
                </a:solidFill>
              </a:rPr>
              <a:t>listen.</a:t>
            </a:r>
            <a:endParaRPr lang="en-US" sz="1600" dirty="0">
              <a:solidFill>
                <a:srgbClr val="1F497D"/>
              </a:solidFill>
            </a:endParaRPr>
          </a:p>
          <a:p>
            <a:pPr marL="285750" indent="-285750">
              <a:buFont typeface="Arial"/>
              <a:buChar char="•"/>
            </a:pPr>
            <a:r>
              <a:rPr lang="en-US" sz="1600" dirty="0">
                <a:solidFill>
                  <a:srgbClr val="1F497D"/>
                </a:solidFill>
              </a:rPr>
              <a:t>Confirm that you have the sequence of events </a:t>
            </a:r>
            <a:r>
              <a:rPr lang="en-US" sz="1600" dirty="0" smtClean="0">
                <a:solidFill>
                  <a:srgbClr val="1F497D"/>
                </a:solidFill>
              </a:rPr>
              <a:t>correct.</a:t>
            </a:r>
            <a:endParaRPr lang="en-US" sz="1600" dirty="0">
              <a:solidFill>
                <a:srgbClr val="1F497D"/>
              </a:solidFill>
            </a:endParaRPr>
          </a:p>
          <a:p>
            <a:pPr marL="285750" indent="-285750">
              <a:buFont typeface="Arial"/>
              <a:buChar char="•"/>
            </a:pPr>
            <a:r>
              <a:rPr lang="en-US" sz="1600" dirty="0">
                <a:solidFill>
                  <a:srgbClr val="1F497D"/>
                </a:solidFill>
              </a:rPr>
              <a:t>Try to sense any underlying feelings of the witness and take note of demeanor </a:t>
            </a:r>
            <a:r>
              <a:rPr lang="en-US" sz="1600" dirty="0" err="1">
                <a:solidFill>
                  <a:srgbClr val="1F497D"/>
                </a:solidFill>
              </a:rPr>
              <a:t>i.e</a:t>
            </a:r>
            <a:r>
              <a:rPr lang="en-US" sz="1600" dirty="0">
                <a:solidFill>
                  <a:srgbClr val="1F497D"/>
                </a:solidFill>
              </a:rPr>
              <a:t> </a:t>
            </a:r>
            <a:r>
              <a:rPr lang="en-US" sz="1600" dirty="0" smtClean="0">
                <a:solidFill>
                  <a:srgbClr val="1F497D"/>
                </a:solidFill>
              </a:rPr>
              <a:t>alcohol. </a:t>
            </a:r>
            <a:endParaRPr lang="en-US" sz="1600" dirty="0">
              <a:solidFill>
                <a:srgbClr val="1F497D"/>
              </a:solidFill>
            </a:endParaRPr>
          </a:p>
          <a:p>
            <a:pPr marL="285750" indent="-285750">
              <a:buFont typeface="Arial"/>
              <a:buChar char="•"/>
            </a:pPr>
            <a:r>
              <a:rPr lang="en-US" sz="1600" dirty="0">
                <a:solidFill>
                  <a:srgbClr val="1F497D"/>
                </a:solidFill>
              </a:rPr>
              <a:t>Make short notes or ask someone else on the team to take them during the </a:t>
            </a:r>
            <a:r>
              <a:rPr lang="en-US" sz="1600" dirty="0" smtClean="0">
                <a:solidFill>
                  <a:srgbClr val="1F497D"/>
                </a:solidFill>
              </a:rPr>
              <a:t>interview.</a:t>
            </a:r>
            <a:endParaRPr lang="en-US" sz="1600" dirty="0">
              <a:solidFill>
                <a:srgbClr val="1F497D"/>
              </a:solidFill>
            </a:endParaRPr>
          </a:p>
          <a:p>
            <a:pPr marL="285750" indent="-285750">
              <a:buFont typeface="Arial"/>
              <a:buChar char="•"/>
            </a:pPr>
            <a:r>
              <a:rPr lang="en-US" sz="1600" dirty="0">
                <a:solidFill>
                  <a:srgbClr val="1F497D"/>
                </a:solidFill>
              </a:rPr>
              <a:t>Close on a positive </a:t>
            </a:r>
            <a:r>
              <a:rPr lang="en-US" sz="1600" dirty="0" smtClean="0">
                <a:solidFill>
                  <a:srgbClr val="1F497D"/>
                </a:solidFill>
              </a:rPr>
              <a:t>note.</a:t>
            </a:r>
          </a:p>
          <a:p>
            <a:pPr marL="285750" indent="-285750">
              <a:buFont typeface="Arial"/>
              <a:buChar char="•"/>
            </a:pPr>
            <a:endParaRPr lang="en-US" sz="1600" dirty="0">
              <a:solidFill>
                <a:srgbClr val="1F497D"/>
              </a:solidFill>
            </a:endParaRPr>
          </a:p>
          <a:p>
            <a:r>
              <a:rPr lang="pt-BR" sz="1600" dirty="0">
                <a:solidFill>
                  <a:srgbClr val="1F497D"/>
                </a:solidFill>
              </a:rPr>
              <a:t>DO NOT...</a:t>
            </a:r>
          </a:p>
          <a:p>
            <a:pPr marL="285750" indent="-285750">
              <a:buFont typeface="Arial"/>
              <a:buChar char="•"/>
            </a:pPr>
            <a:r>
              <a:rPr lang="pt-BR" sz="1600" dirty="0" err="1">
                <a:solidFill>
                  <a:srgbClr val="1F497D"/>
                </a:solidFill>
              </a:rPr>
              <a:t>Intimidate</a:t>
            </a:r>
            <a:r>
              <a:rPr lang="pt-BR" sz="1600" dirty="0">
                <a:solidFill>
                  <a:srgbClr val="1F497D"/>
                </a:solidFill>
              </a:rPr>
              <a:t> </a:t>
            </a:r>
            <a:r>
              <a:rPr lang="pt-BR" sz="1600" dirty="0" err="1">
                <a:solidFill>
                  <a:srgbClr val="1F497D"/>
                </a:solidFill>
              </a:rPr>
              <a:t>the</a:t>
            </a:r>
            <a:r>
              <a:rPr lang="pt-BR" sz="1600" dirty="0">
                <a:solidFill>
                  <a:srgbClr val="1F497D"/>
                </a:solidFill>
              </a:rPr>
              <a:t> </a:t>
            </a:r>
            <a:r>
              <a:rPr lang="pt-BR" sz="1600" dirty="0" err="1" smtClean="0">
                <a:solidFill>
                  <a:srgbClr val="1F497D"/>
                </a:solidFill>
              </a:rPr>
              <a:t>witness</a:t>
            </a:r>
            <a:r>
              <a:rPr lang="pt-BR" sz="1600" dirty="0" smtClean="0">
                <a:solidFill>
                  <a:srgbClr val="1F497D"/>
                </a:solidFill>
              </a:rPr>
              <a:t>.</a:t>
            </a:r>
            <a:endParaRPr lang="pt-BR" sz="1600" dirty="0">
              <a:solidFill>
                <a:srgbClr val="1F497D"/>
              </a:solidFill>
            </a:endParaRPr>
          </a:p>
          <a:p>
            <a:pPr marL="285750" indent="-285750">
              <a:buFont typeface="Arial"/>
              <a:buChar char="•"/>
            </a:pPr>
            <a:r>
              <a:rPr lang="pt-BR" sz="1600" dirty="0" err="1" smtClean="0">
                <a:solidFill>
                  <a:srgbClr val="1F497D"/>
                </a:solidFill>
              </a:rPr>
              <a:t>Interrupt</a:t>
            </a:r>
            <a:r>
              <a:rPr lang="pt-BR" sz="1600" dirty="0" smtClean="0">
                <a:solidFill>
                  <a:srgbClr val="1F497D"/>
                </a:solidFill>
              </a:rPr>
              <a:t>.</a:t>
            </a:r>
            <a:endParaRPr lang="pt-BR" sz="1600" dirty="0">
              <a:solidFill>
                <a:srgbClr val="1F497D"/>
              </a:solidFill>
            </a:endParaRPr>
          </a:p>
          <a:p>
            <a:pPr marL="285750" indent="-285750">
              <a:buFont typeface="Arial"/>
              <a:buChar char="•"/>
            </a:pPr>
            <a:r>
              <a:rPr lang="pt-BR" sz="1600" dirty="0" err="1" smtClean="0">
                <a:solidFill>
                  <a:srgbClr val="1F497D"/>
                </a:solidFill>
              </a:rPr>
              <a:t>Prompt</a:t>
            </a:r>
            <a:r>
              <a:rPr lang="pt-BR" sz="1600" dirty="0" smtClean="0">
                <a:solidFill>
                  <a:srgbClr val="1F497D"/>
                </a:solidFill>
              </a:rPr>
              <a:t>.</a:t>
            </a:r>
            <a:endParaRPr lang="pt-BR" sz="1600" dirty="0">
              <a:solidFill>
                <a:srgbClr val="1F497D"/>
              </a:solidFill>
            </a:endParaRPr>
          </a:p>
          <a:p>
            <a:pPr marL="285750" indent="-285750">
              <a:buFont typeface="Arial"/>
              <a:buChar char="•"/>
            </a:pPr>
            <a:r>
              <a:rPr lang="pt-BR" sz="1600" dirty="0" err="1">
                <a:solidFill>
                  <a:srgbClr val="1F497D"/>
                </a:solidFill>
              </a:rPr>
              <a:t>Ask</a:t>
            </a:r>
            <a:r>
              <a:rPr lang="pt-BR" sz="1600" dirty="0">
                <a:solidFill>
                  <a:srgbClr val="1F497D"/>
                </a:solidFill>
              </a:rPr>
              <a:t> </a:t>
            </a:r>
            <a:r>
              <a:rPr lang="pt-BR" sz="1600" dirty="0" err="1">
                <a:solidFill>
                  <a:srgbClr val="1F497D"/>
                </a:solidFill>
              </a:rPr>
              <a:t>leading</a:t>
            </a:r>
            <a:r>
              <a:rPr lang="pt-BR" sz="1600" dirty="0">
                <a:solidFill>
                  <a:srgbClr val="1F497D"/>
                </a:solidFill>
              </a:rPr>
              <a:t> </a:t>
            </a:r>
            <a:r>
              <a:rPr lang="pt-BR" sz="1600" dirty="0" err="1" smtClean="0">
                <a:solidFill>
                  <a:srgbClr val="1F497D"/>
                </a:solidFill>
              </a:rPr>
              <a:t>questions</a:t>
            </a:r>
            <a:r>
              <a:rPr lang="pt-BR" sz="1600" dirty="0" smtClean="0">
                <a:solidFill>
                  <a:srgbClr val="1F497D"/>
                </a:solidFill>
              </a:rPr>
              <a:t>.</a:t>
            </a:r>
            <a:endParaRPr lang="pt-BR" sz="1600" dirty="0">
              <a:solidFill>
                <a:srgbClr val="1F497D"/>
              </a:solidFill>
            </a:endParaRPr>
          </a:p>
          <a:p>
            <a:pPr marL="285750" indent="-285750">
              <a:buFont typeface="Arial"/>
              <a:buChar char="•"/>
            </a:pPr>
            <a:r>
              <a:rPr lang="pt-BR" sz="1600" dirty="0">
                <a:solidFill>
                  <a:srgbClr val="1F497D"/>
                </a:solidFill>
              </a:rPr>
              <a:t>Show </a:t>
            </a:r>
            <a:r>
              <a:rPr lang="pt-BR" sz="1600" dirty="0" err="1">
                <a:solidFill>
                  <a:srgbClr val="1F497D"/>
                </a:solidFill>
              </a:rPr>
              <a:t>your</a:t>
            </a:r>
            <a:r>
              <a:rPr lang="pt-BR" sz="1600" dirty="0">
                <a:solidFill>
                  <a:srgbClr val="1F497D"/>
                </a:solidFill>
              </a:rPr>
              <a:t> </a:t>
            </a:r>
            <a:r>
              <a:rPr lang="pt-BR" sz="1600" dirty="0" err="1">
                <a:solidFill>
                  <a:srgbClr val="1F497D"/>
                </a:solidFill>
              </a:rPr>
              <a:t>own</a:t>
            </a:r>
            <a:r>
              <a:rPr lang="pt-BR" sz="1600" dirty="0">
                <a:solidFill>
                  <a:srgbClr val="1F497D"/>
                </a:solidFill>
              </a:rPr>
              <a:t> </a:t>
            </a:r>
            <a:r>
              <a:rPr lang="pt-BR" sz="1600" dirty="0" err="1" smtClean="0">
                <a:solidFill>
                  <a:srgbClr val="1F497D"/>
                </a:solidFill>
              </a:rPr>
              <a:t>emotions</a:t>
            </a:r>
            <a:r>
              <a:rPr lang="pt-BR" sz="1600" dirty="0" smtClean="0">
                <a:solidFill>
                  <a:srgbClr val="1F497D"/>
                </a:solidFill>
              </a:rPr>
              <a:t>.</a:t>
            </a:r>
            <a:endParaRPr lang="pt-BR" sz="1600" dirty="0">
              <a:solidFill>
                <a:srgbClr val="1F497D"/>
              </a:solidFill>
            </a:endParaRPr>
          </a:p>
          <a:p>
            <a:pPr marL="285750" indent="-285750">
              <a:buFont typeface="Arial"/>
              <a:buChar char="•"/>
            </a:pPr>
            <a:r>
              <a:rPr lang="pt-BR" sz="1600" dirty="0" err="1">
                <a:solidFill>
                  <a:srgbClr val="1F497D"/>
                </a:solidFill>
              </a:rPr>
              <a:t>Jump</a:t>
            </a:r>
            <a:r>
              <a:rPr lang="pt-BR" sz="1600" dirty="0">
                <a:solidFill>
                  <a:srgbClr val="1F497D"/>
                </a:solidFill>
              </a:rPr>
              <a:t> </a:t>
            </a:r>
            <a:r>
              <a:rPr lang="pt-BR" sz="1600" dirty="0" err="1">
                <a:solidFill>
                  <a:srgbClr val="1F497D"/>
                </a:solidFill>
              </a:rPr>
              <a:t>to</a:t>
            </a:r>
            <a:r>
              <a:rPr lang="pt-BR" sz="1600" dirty="0">
                <a:solidFill>
                  <a:srgbClr val="1F497D"/>
                </a:solidFill>
              </a:rPr>
              <a:t> </a:t>
            </a:r>
            <a:r>
              <a:rPr lang="pt-BR" sz="1600" dirty="0" err="1" smtClean="0">
                <a:solidFill>
                  <a:srgbClr val="1F497D"/>
                </a:solidFill>
              </a:rPr>
              <a:t>conclusions</a:t>
            </a:r>
            <a:r>
              <a:rPr lang="pt-BR" sz="1600" dirty="0" smtClean="0">
                <a:solidFill>
                  <a:srgbClr val="1F497D"/>
                </a:solidFill>
              </a:rPr>
              <a:t>.</a:t>
            </a:r>
            <a:endParaRPr lang="pt-BR" sz="1600" dirty="0">
              <a:solidFill>
                <a:srgbClr val="1F497D"/>
              </a:solidFill>
            </a:endParaRPr>
          </a:p>
          <a:p>
            <a:pPr eaLnBrk="1" hangingPunct="1">
              <a:defRPr/>
            </a:pPr>
            <a:endParaRPr lang="en-US" dirty="0"/>
          </a:p>
          <a:p>
            <a:pPr marL="285750" indent="-285750">
              <a:buFont typeface="Arial"/>
              <a:buChar char="•"/>
            </a:pPr>
            <a:endParaRPr lang="en-US" dirty="0"/>
          </a:p>
          <a:p>
            <a:endParaRPr lang="en-US" dirty="0"/>
          </a:p>
        </p:txBody>
      </p:sp>
    </p:spTree>
    <p:extLst>
      <p:ext uri="{BB962C8B-B14F-4D97-AF65-F5344CB8AC3E}">
        <p14:creationId xmlns:p14="http://schemas.microsoft.com/office/powerpoint/2010/main" xmlns="" val="38838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0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2000"/>
                                        <p:tgtEl>
                                          <p:spTgt spid="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2000"/>
                                        <p:tgtEl>
                                          <p:spTgt spid="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2000"/>
                                        <p:tgtEl>
                                          <p:spTgt spid="5">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2000"/>
                                        <p:tgtEl>
                                          <p:spTgt spid="5">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2000"/>
                                        <p:tgtEl>
                                          <p:spTgt spid="5">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11" end="11"/>
                                            </p:txEl>
                                          </p:spTgt>
                                        </p:tgtEl>
                                        <p:attrNameLst>
                                          <p:attrName>style.visibility</p:attrName>
                                        </p:attrNameLst>
                                      </p:cBhvr>
                                      <p:to>
                                        <p:strVal val="visible"/>
                                      </p:to>
                                    </p:set>
                                    <p:animEffect transition="in" filter="fade">
                                      <p:cBhvr>
                                        <p:cTn id="34" dur="2000"/>
                                        <p:tgtEl>
                                          <p:spTgt spid="5">
                                            <p:txEl>
                                              <p:pRg st="11" end="1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2000"/>
                                        <p:tgtEl>
                                          <p:spTgt spid="5">
                                            <p:txEl>
                                              <p:pRg st="12" end="1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13" end="13"/>
                                            </p:txEl>
                                          </p:spTgt>
                                        </p:tgtEl>
                                        <p:attrNameLst>
                                          <p:attrName>style.visibility</p:attrName>
                                        </p:attrNameLst>
                                      </p:cBhvr>
                                      <p:to>
                                        <p:strVal val="visible"/>
                                      </p:to>
                                    </p:set>
                                    <p:animEffect transition="in" filter="fade">
                                      <p:cBhvr>
                                        <p:cTn id="40" dur="2000"/>
                                        <p:tgtEl>
                                          <p:spTgt spid="5">
                                            <p:txEl>
                                              <p:pRg st="13" end="1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animEffect transition="in" filter="fade">
                                      <p:cBhvr>
                                        <p:cTn id="43" dur="2000"/>
                                        <p:tgtEl>
                                          <p:spTgt spid="5">
                                            <p:txEl>
                                              <p:pRg st="14" end="1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15" end="15"/>
                                            </p:txEl>
                                          </p:spTgt>
                                        </p:tgtEl>
                                        <p:attrNameLst>
                                          <p:attrName>style.visibility</p:attrName>
                                        </p:attrNameLst>
                                      </p:cBhvr>
                                      <p:to>
                                        <p:strVal val="visible"/>
                                      </p:to>
                                    </p:set>
                                    <p:animEffect transition="in" filter="fade">
                                      <p:cBhvr>
                                        <p:cTn id="46" dur="2000"/>
                                        <p:tgtEl>
                                          <p:spTgt spid="5">
                                            <p:txEl>
                                              <p:pRg st="15" end="1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xEl>
                                              <p:pRg st="16" end="16"/>
                                            </p:txEl>
                                          </p:spTgt>
                                        </p:tgtEl>
                                        <p:attrNameLst>
                                          <p:attrName>style.visibility</p:attrName>
                                        </p:attrNameLst>
                                      </p:cBhvr>
                                      <p:to>
                                        <p:strVal val="visible"/>
                                      </p:to>
                                    </p:set>
                                    <p:animEffect transition="in" filter="fade">
                                      <p:cBhvr>
                                        <p:cTn id="49" dur="2000"/>
                                        <p:tgtEl>
                                          <p:spTgt spid="5">
                                            <p:txEl>
                                              <p:pRg st="16" end="16"/>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txEl>
                                              <p:pRg st="17" end="17"/>
                                            </p:txEl>
                                          </p:spTgt>
                                        </p:tgtEl>
                                        <p:attrNameLst>
                                          <p:attrName>style.visibility</p:attrName>
                                        </p:attrNameLst>
                                      </p:cBhvr>
                                      <p:to>
                                        <p:strVal val="visible"/>
                                      </p:to>
                                    </p:set>
                                    <p:animEffect transition="in" filter="fade">
                                      <p:cBhvr>
                                        <p:cTn id="52" dur="20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548680"/>
            <a:ext cx="7128792" cy="369332"/>
          </a:xfrm>
          <a:prstGeom prst="rect">
            <a:avLst/>
          </a:prstGeom>
          <a:noFill/>
        </p:spPr>
        <p:txBody>
          <a:bodyPr wrap="square" rtlCol="0">
            <a:spAutoFit/>
          </a:bodyPr>
          <a:lstStyle/>
          <a:p>
            <a:r>
              <a:rPr lang="en-US" dirty="0" smtClean="0">
                <a:solidFill>
                  <a:srgbClr val="FFFFFF"/>
                </a:solidFill>
              </a:rPr>
              <a:t>Essential Information Required in Incident Investigations.</a:t>
            </a:r>
            <a:endParaRPr lang="en-US" dirty="0">
              <a:solidFill>
                <a:srgbClr val="FFFFFF"/>
              </a:solidFill>
            </a:endParaRPr>
          </a:p>
        </p:txBody>
      </p:sp>
      <p:graphicFrame>
        <p:nvGraphicFramePr>
          <p:cNvPr id="5" name="Diagram 4"/>
          <p:cNvGraphicFramePr/>
          <p:nvPr>
            <p:extLst>
              <p:ext uri="{D42A27DB-BD31-4B8C-83A1-F6EECF244321}">
                <p14:modId xmlns:p14="http://schemas.microsoft.com/office/powerpoint/2010/main" xmlns="" val="3926940266"/>
              </p:ext>
            </p:extLst>
          </p:nvPr>
        </p:nvGraphicFramePr>
        <p:xfrm>
          <a:off x="827584" y="1397000"/>
          <a:ext cx="7704856"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3433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501687A-6EBA-0B41-8894-C8B520FBC2B3}"/>
                                            </p:graphicEl>
                                          </p:spTgt>
                                        </p:tgtEl>
                                        <p:attrNameLst>
                                          <p:attrName>style.visibility</p:attrName>
                                        </p:attrNameLst>
                                      </p:cBhvr>
                                      <p:to>
                                        <p:strVal val="visible"/>
                                      </p:to>
                                    </p:set>
                                    <p:animEffect transition="in" filter="fade">
                                      <p:cBhvr>
                                        <p:cTn id="7" dur="2000"/>
                                        <p:tgtEl>
                                          <p:spTgt spid="5">
                                            <p:graphicEl>
                                              <a:dgm id="{F501687A-6EBA-0B41-8894-C8B520FBC2B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20487FD1-603B-594F-81EB-363B4DD848A9}"/>
                                            </p:graphicEl>
                                          </p:spTgt>
                                        </p:tgtEl>
                                        <p:attrNameLst>
                                          <p:attrName>style.visibility</p:attrName>
                                        </p:attrNameLst>
                                      </p:cBhvr>
                                      <p:to>
                                        <p:strVal val="visible"/>
                                      </p:to>
                                    </p:set>
                                    <p:animEffect transition="in" filter="fade">
                                      <p:cBhvr>
                                        <p:cTn id="10" dur="2000"/>
                                        <p:tgtEl>
                                          <p:spTgt spid="5">
                                            <p:graphicEl>
                                              <a:dgm id="{20487FD1-603B-594F-81EB-363B4DD848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4"/>
          <p:cNvPicPr>
            <a:picLocks noChangeAspect="1" noChangeArrowheads="1"/>
          </p:cNvPicPr>
          <p:nvPr/>
        </p:nvPicPr>
        <p:blipFill>
          <a:blip r:embed="rId2" cstate="print"/>
          <a:srcRect/>
          <a:stretch>
            <a:fillRect/>
          </a:stretch>
        </p:blipFill>
        <p:spPr bwMode="auto">
          <a:xfrm>
            <a:off x="7235825" y="3573463"/>
            <a:ext cx="1544638" cy="167005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eaLnBrk="1" hangingPunct="1"/>
            <a:r>
              <a:rPr lang="en-US" sz="2600" smtClean="0"/>
              <a:t>Dealing with Fraud from an </a:t>
            </a:r>
            <a:br>
              <a:rPr lang="en-US" sz="2600" smtClean="0"/>
            </a:br>
            <a:r>
              <a:rPr lang="en-US" sz="2600" smtClean="0"/>
              <a:t>Underwriting perspective</a:t>
            </a:r>
          </a:p>
        </p:txBody>
      </p:sp>
      <p:sp>
        <p:nvSpPr>
          <p:cNvPr id="47107" name="Rectangle 3"/>
          <p:cNvSpPr>
            <a:spLocks noGrp="1" noChangeArrowheads="1"/>
          </p:cNvSpPr>
          <p:nvPr>
            <p:ph type="body" idx="1"/>
          </p:nvPr>
        </p:nvSpPr>
        <p:spPr/>
        <p:txBody>
          <a:bodyPr/>
          <a:lstStyle/>
          <a:p>
            <a:pPr marL="0" lvl="1" indent="0">
              <a:spcBef>
                <a:spcPts val="0"/>
              </a:spcBef>
              <a:spcAft>
                <a:spcPts val="1200"/>
              </a:spcAft>
              <a:buFont typeface="Wingdings" pitchFamily="2" charset="2"/>
              <a:buNone/>
              <a:defRPr/>
            </a:pPr>
            <a:endParaRPr lang="en-IE" sz="1800" dirty="0" smtClean="0">
              <a:ea typeface="+mn-ea"/>
              <a:cs typeface="+mn-cs"/>
            </a:endParaRPr>
          </a:p>
          <a:p>
            <a:pPr marL="0" lvl="1" indent="0">
              <a:spcBef>
                <a:spcPts val="0"/>
              </a:spcBef>
              <a:spcAft>
                <a:spcPts val="1200"/>
              </a:spcAft>
              <a:buFont typeface="Wingdings" pitchFamily="2" charset="2"/>
              <a:buChar char="ü"/>
              <a:defRPr/>
            </a:pPr>
            <a:r>
              <a:rPr lang="en-IE" sz="1800" dirty="0" smtClean="0">
                <a:ea typeface="+mn-ea"/>
                <a:cs typeface="+mn-cs"/>
              </a:rPr>
              <a:t>Good underwriting practices by their very nature will look to minimise the risk of fraud  </a:t>
            </a:r>
          </a:p>
          <a:p>
            <a:pPr marL="0" lvl="1" indent="0">
              <a:spcBef>
                <a:spcPts val="0"/>
              </a:spcBef>
              <a:spcAft>
                <a:spcPts val="1200"/>
              </a:spcAft>
              <a:buFont typeface="Wingdings" pitchFamily="2" charset="2"/>
              <a:buChar char="ü"/>
              <a:defRPr/>
            </a:pPr>
            <a:endParaRPr lang="en-IE" sz="1800" dirty="0" smtClean="0">
              <a:ea typeface="+mn-ea"/>
              <a:cs typeface="+mn-cs"/>
            </a:endParaRPr>
          </a:p>
          <a:p>
            <a:pPr marL="0" lvl="1" indent="0">
              <a:spcBef>
                <a:spcPts val="0"/>
              </a:spcBef>
              <a:spcAft>
                <a:spcPts val="1200"/>
              </a:spcAft>
              <a:buFont typeface="Wingdings" pitchFamily="2" charset="2"/>
              <a:buChar char="ü"/>
              <a:defRPr/>
            </a:pPr>
            <a:r>
              <a:rPr lang="en-IE" sz="1800" dirty="0" smtClean="0">
                <a:ea typeface="+mn-ea"/>
                <a:cs typeface="+mn-cs"/>
              </a:rPr>
              <a:t>From a Commercial perspective our main concern is fraudulent or exaggerated claims</a:t>
            </a:r>
          </a:p>
          <a:p>
            <a:pPr marL="0" lvl="1" indent="0">
              <a:spcBef>
                <a:spcPts val="0"/>
              </a:spcBef>
              <a:spcAft>
                <a:spcPts val="1200"/>
              </a:spcAft>
              <a:buFont typeface="Wingdings" pitchFamily="2" charset="2"/>
              <a:buNone/>
              <a:defRPr/>
            </a:pPr>
            <a:endParaRPr lang="en-IE" sz="1800" dirty="0" smtClean="0">
              <a:ea typeface="+mn-ea"/>
              <a:cs typeface="+mn-cs"/>
            </a:endParaRPr>
          </a:p>
          <a:p>
            <a:pPr marL="0" lvl="1" indent="0">
              <a:spcBef>
                <a:spcPts val="0"/>
              </a:spcBef>
              <a:spcAft>
                <a:spcPts val="1200"/>
              </a:spcAft>
              <a:buFont typeface="Wingdings" pitchFamily="2" charset="2"/>
              <a:buNone/>
              <a:defRPr/>
            </a:pPr>
            <a:r>
              <a:rPr lang="en-IE" sz="1800" b="1" dirty="0" smtClean="0">
                <a:ea typeface="+mn-ea"/>
                <a:cs typeface="+mn-cs"/>
              </a:rPr>
              <a:t>When should Underwriters be vigilant? </a:t>
            </a:r>
          </a:p>
          <a:p>
            <a:pPr marL="342900" lvl="1" indent="-342900">
              <a:spcBef>
                <a:spcPts val="0"/>
              </a:spcBef>
              <a:spcAft>
                <a:spcPts val="1200"/>
              </a:spcAft>
              <a:buFont typeface="Wingdings" pitchFamily="2" charset="2"/>
              <a:buAutoNum type="arabicPeriod"/>
              <a:defRPr/>
            </a:pPr>
            <a:r>
              <a:rPr lang="en-IE" sz="1800" dirty="0" smtClean="0">
                <a:ea typeface="+mn-ea"/>
                <a:cs typeface="+mn-cs"/>
              </a:rPr>
              <a:t>Quoting </a:t>
            </a:r>
          </a:p>
          <a:p>
            <a:pPr marL="342900" lvl="1" indent="-342900">
              <a:spcBef>
                <a:spcPts val="0"/>
              </a:spcBef>
              <a:spcAft>
                <a:spcPts val="1200"/>
              </a:spcAft>
              <a:buFont typeface="Wingdings" pitchFamily="2" charset="2"/>
              <a:buAutoNum type="arabicPeriod"/>
              <a:defRPr/>
            </a:pPr>
            <a:r>
              <a:rPr lang="en-IE" sz="1800" dirty="0" smtClean="0">
                <a:ea typeface="+mn-ea"/>
                <a:cs typeface="+mn-cs"/>
              </a:rPr>
              <a:t>Incepting </a:t>
            </a:r>
          </a:p>
          <a:p>
            <a:pPr marL="342900" lvl="1" indent="-342900">
              <a:spcBef>
                <a:spcPts val="0"/>
              </a:spcBef>
              <a:spcAft>
                <a:spcPts val="1200"/>
              </a:spcAft>
              <a:buFont typeface="Wingdings" pitchFamily="2" charset="2"/>
              <a:buAutoNum type="arabicPeriod"/>
              <a:defRPr/>
            </a:pPr>
            <a:r>
              <a:rPr lang="en-IE" sz="1800" dirty="0" smtClean="0">
                <a:ea typeface="+mn-ea"/>
                <a:cs typeface="+mn-cs"/>
              </a:rPr>
              <a:t>Completing Mid-Term Adjustments </a:t>
            </a:r>
          </a:p>
          <a:p>
            <a:pPr eaLnBrk="1" hangingPunct="1">
              <a:spcBef>
                <a:spcPts val="0"/>
              </a:spcBef>
              <a:spcAft>
                <a:spcPts val="1200"/>
              </a:spcAft>
              <a:buFontTx/>
              <a:buNone/>
              <a:defRPr/>
            </a:pPr>
            <a:endParaRPr lang="en-US" sz="1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548680"/>
            <a:ext cx="7128792" cy="369332"/>
          </a:xfrm>
          <a:prstGeom prst="rect">
            <a:avLst/>
          </a:prstGeom>
          <a:noFill/>
        </p:spPr>
        <p:txBody>
          <a:bodyPr wrap="square" rtlCol="0">
            <a:spAutoFit/>
          </a:bodyPr>
          <a:lstStyle/>
          <a:p>
            <a:r>
              <a:rPr lang="en-US" dirty="0" smtClean="0">
                <a:solidFill>
                  <a:srgbClr val="FFFFFF"/>
                </a:solidFill>
              </a:rPr>
              <a:t>Essential Information Required in Incident Investigations.</a:t>
            </a:r>
            <a:endParaRPr lang="en-US" dirty="0">
              <a:solidFill>
                <a:srgbClr val="FFFFFF"/>
              </a:solidFill>
            </a:endParaRPr>
          </a:p>
        </p:txBody>
      </p:sp>
      <p:graphicFrame>
        <p:nvGraphicFramePr>
          <p:cNvPr id="5" name="Diagram 4"/>
          <p:cNvGraphicFramePr/>
          <p:nvPr>
            <p:extLst>
              <p:ext uri="{D42A27DB-BD31-4B8C-83A1-F6EECF244321}">
                <p14:modId xmlns:p14="http://schemas.microsoft.com/office/powerpoint/2010/main" xmlns="" val="1336787071"/>
              </p:ext>
            </p:extLst>
          </p:nvPr>
        </p:nvGraphicFramePr>
        <p:xfrm>
          <a:off x="251520" y="1124744"/>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425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501687A-6EBA-0B41-8894-C8B520FBC2B3}"/>
                                            </p:graphicEl>
                                          </p:spTgt>
                                        </p:tgtEl>
                                        <p:attrNameLst>
                                          <p:attrName>style.visibility</p:attrName>
                                        </p:attrNameLst>
                                      </p:cBhvr>
                                      <p:to>
                                        <p:strVal val="visible"/>
                                      </p:to>
                                    </p:set>
                                    <p:animEffect transition="in" filter="fade">
                                      <p:cBhvr>
                                        <p:cTn id="7" dur="2000"/>
                                        <p:tgtEl>
                                          <p:spTgt spid="5">
                                            <p:graphicEl>
                                              <a:dgm id="{F501687A-6EBA-0B41-8894-C8B520FBC2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07504" y="620688"/>
            <a:ext cx="5904656" cy="369332"/>
          </a:xfrm>
          <a:prstGeom prst="rect">
            <a:avLst/>
          </a:prstGeom>
          <a:noFill/>
        </p:spPr>
        <p:txBody>
          <a:bodyPr wrap="square" rtlCol="0">
            <a:spAutoFit/>
          </a:bodyPr>
          <a:lstStyle/>
          <a:p>
            <a:r>
              <a:rPr lang="en-US" dirty="0" smtClean="0">
                <a:solidFill>
                  <a:schemeClr val="bg1"/>
                </a:solidFill>
              </a:rPr>
              <a:t>Liability Section 26 Case Law.</a:t>
            </a:r>
            <a:endParaRPr lang="en-US" dirty="0">
              <a:solidFill>
                <a:schemeClr val="bg1"/>
              </a:solidFill>
            </a:endParaRPr>
          </a:p>
        </p:txBody>
      </p:sp>
      <p:sp>
        <p:nvSpPr>
          <p:cNvPr id="7" name="TextBox 6"/>
          <p:cNvSpPr txBox="1"/>
          <p:nvPr/>
        </p:nvSpPr>
        <p:spPr>
          <a:xfrm>
            <a:off x="0" y="1196752"/>
            <a:ext cx="9036496" cy="2308324"/>
          </a:xfrm>
          <a:prstGeom prst="rect">
            <a:avLst/>
          </a:prstGeom>
          <a:noFill/>
        </p:spPr>
        <p:txBody>
          <a:bodyPr wrap="square" rtlCol="0">
            <a:spAutoFit/>
          </a:bodyPr>
          <a:lstStyle/>
          <a:p>
            <a:pPr>
              <a:buFont typeface="Arial" pitchFamily="34" charset="0"/>
              <a:buChar char="•"/>
            </a:pPr>
            <a:r>
              <a:rPr lang="en-IE" dirty="0" smtClean="0"/>
              <a:t>Mohammed </a:t>
            </a:r>
            <a:r>
              <a:rPr lang="en-IE" dirty="0" err="1" smtClean="0"/>
              <a:t>Sameur</a:t>
            </a:r>
            <a:r>
              <a:rPr lang="en-IE" dirty="0" smtClean="0"/>
              <a:t> </a:t>
            </a:r>
            <a:r>
              <a:rPr lang="en-IE" dirty="0" err="1" smtClean="0"/>
              <a:t>Rahman</a:t>
            </a:r>
            <a:r>
              <a:rPr lang="en-IE" dirty="0" smtClean="0"/>
              <a:t> </a:t>
            </a:r>
            <a:r>
              <a:rPr lang="en-IE" dirty="0" smtClean="0"/>
              <a:t>-v- </a:t>
            </a:r>
            <a:r>
              <a:rPr lang="en-IE" dirty="0" err="1" smtClean="0"/>
              <a:t>Craigfort</a:t>
            </a:r>
            <a:r>
              <a:rPr lang="en-IE" dirty="0" smtClean="0"/>
              <a:t> Taverns </a:t>
            </a:r>
            <a:r>
              <a:rPr lang="en-IE" dirty="0" smtClean="0"/>
              <a:t>Limited</a:t>
            </a:r>
          </a:p>
          <a:p>
            <a:pPr>
              <a:buFont typeface="Arial" pitchFamily="34" charset="0"/>
              <a:buChar char="•"/>
            </a:pPr>
            <a:endParaRPr lang="en-IE" dirty="0" smtClean="0"/>
          </a:p>
          <a:p>
            <a:pPr>
              <a:buFont typeface="Arial" pitchFamily="34" charset="0"/>
              <a:buChar char="•"/>
            </a:pPr>
            <a:r>
              <a:rPr lang="en-IE" dirty="0" smtClean="0"/>
              <a:t>Alan </a:t>
            </a:r>
            <a:r>
              <a:rPr lang="en-IE" dirty="0" err="1" smtClean="0"/>
              <a:t>Danagher</a:t>
            </a:r>
            <a:r>
              <a:rPr lang="en-IE" dirty="0" smtClean="0"/>
              <a:t> </a:t>
            </a:r>
            <a:r>
              <a:rPr lang="en-IE" dirty="0" smtClean="0"/>
              <a:t>-v- </a:t>
            </a:r>
            <a:r>
              <a:rPr lang="en-IE" dirty="0" err="1" smtClean="0"/>
              <a:t>Glantine</a:t>
            </a:r>
            <a:r>
              <a:rPr lang="en-IE" dirty="0" smtClean="0"/>
              <a:t> </a:t>
            </a:r>
            <a:r>
              <a:rPr lang="en-IE" dirty="0" smtClean="0"/>
              <a:t>Inns </a:t>
            </a:r>
            <a:r>
              <a:rPr lang="en-IE" dirty="0" smtClean="0"/>
              <a:t>Limited</a:t>
            </a:r>
          </a:p>
          <a:p>
            <a:pPr>
              <a:buFont typeface="Arial" pitchFamily="34" charset="0"/>
              <a:buChar char="•"/>
            </a:pPr>
            <a:endParaRPr lang="en-IE" dirty="0" smtClean="0"/>
          </a:p>
          <a:p>
            <a:pPr>
              <a:buFont typeface="Arial" pitchFamily="34" charset="0"/>
              <a:buChar char="•"/>
            </a:pPr>
            <a:r>
              <a:rPr lang="en-IE" dirty="0" smtClean="0"/>
              <a:t>Smith -v- Health Service Executive</a:t>
            </a:r>
          </a:p>
          <a:p>
            <a:pPr>
              <a:buFont typeface="Arial" pitchFamily="34" charset="0"/>
              <a:buChar char="•"/>
            </a:pPr>
            <a:endParaRPr lang="en-IE" dirty="0" smtClean="0"/>
          </a:p>
          <a:p>
            <a:endParaRPr lang="en-IE" dirty="0" smtClean="0"/>
          </a:p>
          <a:p>
            <a:endParaRPr lang="en-IE" dirty="0"/>
          </a:p>
        </p:txBody>
      </p:sp>
    </p:spTree>
    <p:extLst>
      <p:ext uri="{BB962C8B-B14F-4D97-AF65-F5344CB8AC3E}">
        <p14:creationId xmlns:p14="http://schemas.microsoft.com/office/powerpoint/2010/main" xmlns="" val="4151002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IE" sz="2400" dirty="0" smtClean="0">
                <a:latin typeface="Arial" pitchFamily="34" charset="0"/>
                <a:cs typeface="Arial" pitchFamily="34" charset="0"/>
              </a:rPr>
              <a:t>Questions?</a:t>
            </a:r>
          </a:p>
        </p:txBody>
      </p:sp>
      <p:pic>
        <p:nvPicPr>
          <p:cNvPr id="4097" name="Picture 1"/>
          <p:cNvPicPr>
            <a:picLocks noChangeAspect="1" noChangeArrowheads="1"/>
          </p:cNvPicPr>
          <p:nvPr/>
        </p:nvPicPr>
        <p:blipFill>
          <a:blip r:embed="rId2" cstate="print"/>
          <a:srcRect/>
          <a:stretch>
            <a:fillRect/>
          </a:stretch>
        </p:blipFill>
        <p:spPr bwMode="auto">
          <a:xfrm>
            <a:off x="1403648" y="1451660"/>
            <a:ext cx="6480720" cy="5145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9388" y="188913"/>
            <a:ext cx="6913562" cy="647700"/>
          </a:xfrm>
          <a:prstGeom prst="rect">
            <a:avLst/>
          </a:prstGeom>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kern="0" dirty="0" smtClean="0">
                <a:solidFill>
                  <a:schemeClr val="bg1"/>
                </a:solidFill>
                <a:latin typeface="Arial" pitchFamily="34" charset="0"/>
                <a:ea typeface="+mj-ea"/>
                <a:cs typeface="Arial" pitchFamily="34" charset="0"/>
              </a:rPr>
              <a:t>THANK YOU</a:t>
            </a:r>
            <a:endParaRPr kumimoji="0" lang="en-US" sz="24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251520" y="2484867"/>
            <a:ext cx="8649081" cy="20242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4"/>
          <p:cNvPicPr>
            <a:picLocks noChangeAspect="1" noChangeArrowheads="1"/>
          </p:cNvPicPr>
          <p:nvPr/>
        </p:nvPicPr>
        <p:blipFill>
          <a:blip r:embed="rId2" cstate="print"/>
          <a:srcRect/>
          <a:stretch>
            <a:fillRect/>
          </a:stretch>
        </p:blipFill>
        <p:spPr bwMode="auto">
          <a:xfrm>
            <a:off x="7531100" y="3284538"/>
            <a:ext cx="1465263" cy="1584325"/>
          </a:xfrm>
          <a:prstGeom prst="rect">
            <a:avLst/>
          </a:prstGeom>
          <a:noFill/>
          <a:ln w="9525">
            <a:noFill/>
            <a:miter lim="800000"/>
            <a:headEnd/>
            <a:tailEnd/>
          </a:ln>
        </p:spPr>
      </p:pic>
      <p:sp>
        <p:nvSpPr>
          <p:cNvPr id="4099" name="Title 3"/>
          <p:cNvSpPr>
            <a:spLocks noGrp="1"/>
          </p:cNvSpPr>
          <p:nvPr>
            <p:ph type="title"/>
          </p:nvPr>
        </p:nvSpPr>
        <p:spPr/>
        <p:txBody>
          <a:bodyPr/>
          <a:lstStyle/>
          <a:p>
            <a:r>
              <a:rPr lang="en-US" sz="2400" smtClean="0"/>
              <a:t>Dealing with Fraud from an </a:t>
            </a:r>
            <a:br>
              <a:rPr lang="en-US" sz="2400" smtClean="0"/>
            </a:br>
            <a:r>
              <a:rPr lang="en-US" sz="2400" smtClean="0"/>
              <a:t>Underwriting perspective – 4 Key Checks  </a:t>
            </a:r>
            <a:endParaRPr lang="en-IE" sz="2400" smtClean="0"/>
          </a:p>
        </p:txBody>
      </p:sp>
      <p:sp>
        <p:nvSpPr>
          <p:cNvPr id="5" name="Content Placeholder 4"/>
          <p:cNvSpPr>
            <a:spLocks noGrp="1"/>
          </p:cNvSpPr>
          <p:nvPr>
            <p:ph sz="half" idx="1"/>
          </p:nvPr>
        </p:nvSpPr>
        <p:spPr/>
        <p:txBody>
          <a:bodyPr/>
          <a:lstStyle/>
          <a:p>
            <a:pPr eaLnBrk="1" hangingPunct="1">
              <a:spcBef>
                <a:spcPts val="0"/>
              </a:spcBef>
              <a:spcAft>
                <a:spcPts val="400"/>
              </a:spcAft>
              <a:buFont typeface="Wingdings" pitchFamily="2" charset="2"/>
              <a:buNone/>
              <a:defRPr/>
            </a:pPr>
            <a:r>
              <a:rPr lang="en-US" sz="1600" b="1" kern="1200" dirty="0" smtClean="0">
                <a:solidFill>
                  <a:srgbClr val="003366"/>
                </a:solidFill>
                <a:cs typeface="Arial" charset="0"/>
              </a:rPr>
              <a:t>Financial checks</a:t>
            </a:r>
          </a:p>
          <a:p>
            <a:pPr marL="542925" indent="-361950" eaLnBrk="1" hangingPunct="1">
              <a:spcBef>
                <a:spcPts val="0"/>
              </a:spcBef>
              <a:spcAft>
                <a:spcPts val="400"/>
              </a:spcAft>
              <a:defRPr/>
            </a:pPr>
            <a:r>
              <a:rPr lang="en-IE" sz="1400" dirty="0" smtClean="0"/>
              <a:t>Unsatisfied Court Judgements </a:t>
            </a:r>
          </a:p>
          <a:p>
            <a:pPr marL="542925" indent="-361950" eaLnBrk="1" hangingPunct="1">
              <a:spcBef>
                <a:spcPts val="0"/>
              </a:spcBef>
              <a:spcAft>
                <a:spcPts val="400"/>
              </a:spcAft>
              <a:defRPr/>
            </a:pPr>
            <a:r>
              <a:rPr lang="en-IE" sz="1400" dirty="0" smtClean="0"/>
              <a:t>Late filing of accounts </a:t>
            </a:r>
          </a:p>
          <a:p>
            <a:pPr marL="542925" indent="-361950" eaLnBrk="1" hangingPunct="1">
              <a:spcBef>
                <a:spcPts val="0"/>
              </a:spcBef>
              <a:spcAft>
                <a:spcPts val="400"/>
              </a:spcAft>
              <a:defRPr/>
            </a:pPr>
            <a:r>
              <a:rPr lang="en-IE" sz="1400" dirty="0" smtClean="0"/>
              <a:t>Poor financials over a sustained period of time</a:t>
            </a:r>
          </a:p>
          <a:p>
            <a:pPr marL="542925" indent="-361950" eaLnBrk="1" hangingPunct="1">
              <a:spcBef>
                <a:spcPts val="0"/>
              </a:spcBef>
              <a:spcAft>
                <a:spcPts val="400"/>
              </a:spcAft>
              <a:defRPr/>
            </a:pPr>
            <a:r>
              <a:rPr lang="en-IE" sz="1400" dirty="0" smtClean="0"/>
              <a:t>Assets liquid or fixed / Lack of assets </a:t>
            </a:r>
          </a:p>
          <a:p>
            <a:pPr marL="542925" indent="-361950" eaLnBrk="1" hangingPunct="1">
              <a:spcBef>
                <a:spcPts val="0"/>
              </a:spcBef>
              <a:spcAft>
                <a:spcPts val="400"/>
              </a:spcAft>
              <a:defRPr/>
            </a:pPr>
            <a:r>
              <a:rPr lang="en-IE" sz="1400" dirty="0" smtClean="0"/>
              <a:t>Outstanding loans  </a:t>
            </a:r>
          </a:p>
          <a:p>
            <a:pPr marL="542925" indent="-361950" eaLnBrk="1" hangingPunct="1">
              <a:spcBef>
                <a:spcPts val="0"/>
              </a:spcBef>
              <a:spcAft>
                <a:spcPts val="400"/>
              </a:spcAft>
              <a:defRPr/>
            </a:pPr>
            <a:r>
              <a:rPr lang="en-IE" sz="1400" dirty="0" smtClean="0"/>
              <a:t>Embellished asset values</a:t>
            </a:r>
          </a:p>
          <a:p>
            <a:pPr eaLnBrk="1" hangingPunct="1">
              <a:spcBef>
                <a:spcPts val="0"/>
              </a:spcBef>
              <a:spcAft>
                <a:spcPts val="400"/>
              </a:spcAft>
              <a:buFont typeface="Wingdings" pitchFamily="2" charset="2"/>
              <a:buNone/>
              <a:defRPr/>
            </a:pPr>
            <a:r>
              <a:rPr lang="en-US" sz="1600" b="1" kern="1200" dirty="0" smtClean="0">
                <a:solidFill>
                  <a:srgbClr val="003366"/>
                </a:solidFill>
                <a:cs typeface="Arial" charset="0"/>
              </a:rPr>
              <a:t>Company checks </a:t>
            </a:r>
          </a:p>
          <a:p>
            <a:pPr marL="542925" indent="-361950" eaLnBrk="1" hangingPunct="1">
              <a:spcBef>
                <a:spcPts val="0"/>
              </a:spcBef>
              <a:spcAft>
                <a:spcPts val="400"/>
              </a:spcAft>
              <a:defRPr/>
            </a:pPr>
            <a:r>
              <a:rPr lang="en-IE" sz="1400" dirty="0" smtClean="0"/>
              <a:t>Background checks and profiling on company Directors to identify any issues: </a:t>
            </a:r>
          </a:p>
          <a:p>
            <a:pPr>
              <a:buFont typeface="Wingdings" pitchFamily="2" charset="2"/>
              <a:buChar char="§"/>
              <a:defRPr/>
            </a:pPr>
            <a:r>
              <a:rPr lang="en-IE" sz="1200" dirty="0" smtClean="0">
                <a:solidFill>
                  <a:srgbClr val="FF0000"/>
                </a:solidFill>
              </a:rPr>
              <a:t>Other company interests</a:t>
            </a:r>
            <a:endParaRPr lang="en-GB" sz="1200" dirty="0" smtClean="0">
              <a:solidFill>
                <a:srgbClr val="FF0000"/>
              </a:solidFill>
            </a:endParaRPr>
          </a:p>
          <a:p>
            <a:pPr>
              <a:buFont typeface="Wingdings" pitchFamily="2" charset="2"/>
              <a:buChar char="§"/>
              <a:defRPr/>
            </a:pPr>
            <a:r>
              <a:rPr lang="en-IE" sz="1200" dirty="0" smtClean="0">
                <a:solidFill>
                  <a:srgbClr val="FF0000"/>
                </a:solidFill>
              </a:rPr>
              <a:t> Number of Directorships</a:t>
            </a:r>
            <a:endParaRPr lang="en-GB" sz="1200" dirty="0" smtClean="0">
              <a:solidFill>
                <a:srgbClr val="FF0000"/>
              </a:solidFill>
            </a:endParaRPr>
          </a:p>
          <a:p>
            <a:pPr>
              <a:buFont typeface="Wingdings" pitchFamily="2" charset="2"/>
              <a:buChar char="§"/>
              <a:defRPr/>
            </a:pPr>
            <a:r>
              <a:rPr lang="en-IE" sz="1200" dirty="0" smtClean="0">
                <a:solidFill>
                  <a:srgbClr val="FF0000"/>
                </a:solidFill>
              </a:rPr>
              <a:t> Conflicts of interest</a:t>
            </a:r>
            <a:endParaRPr lang="en-GB" sz="1200" dirty="0" smtClean="0">
              <a:solidFill>
                <a:srgbClr val="FF0000"/>
              </a:solidFill>
            </a:endParaRPr>
          </a:p>
          <a:p>
            <a:pPr>
              <a:buFont typeface="Wingdings" pitchFamily="2" charset="2"/>
              <a:buChar char="§"/>
              <a:defRPr/>
            </a:pPr>
            <a:r>
              <a:rPr lang="en-IE" sz="1200" dirty="0" smtClean="0">
                <a:solidFill>
                  <a:srgbClr val="FF0000"/>
                </a:solidFill>
              </a:rPr>
              <a:t> Prosecutions</a:t>
            </a:r>
            <a:endParaRPr lang="en-GB" sz="1200" dirty="0" smtClean="0">
              <a:solidFill>
                <a:srgbClr val="FF0000"/>
              </a:solidFill>
            </a:endParaRPr>
          </a:p>
          <a:p>
            <a:pPr>
              <a:buFont typeface="Wingdings" pitchFamily="2" charset="2"/>
              <a:buChar char="§"/>
              <a:defRPr/>
            </a:pPr>
            <a:r>
              <a:rPr lang="en-IE" sz="1200" dirty="0" smtClean="0">
                <a:solidFill>
                  <a:srgbClr val="FF0000"/>
                </a:solidFill>
              </a:rPr>
              <a:t> Tax clearance certificates</a:t>
            </a:r>
            <a:endParaRPr lang="en-GB" sz="1200" dirty="0" smtClean="0">
              <a:solidFill>
                <a:srgbClr val="FF0000"/>
              </a:solidFill>
            </a:endParaRPr>
          </a:p>
          <a:p>
            <a:pPr marL="542925" indent="-361950" eaLnBrk="1" hangingPunct="1">
              <a:spcBef>
                <a:spcPts val="0"/>
              </a:spcBef>
              <a:spcAft>
                <a:spcPts val="400"/>
              </a:spcAft>
              <a:defRPr/>
            </a:pPr>
            <a:r>
              <a:rPr lang="en-IE" sz="1400" dirty="0" smtClean="0"/>
              <a:t>Openness of the company to provide information on their business operation</a:t>
            </a:r>
          </a:p>
          <a:p>
            <a:pPr marL="542925" indent="-361950" eaLnBrk="1" hangingPunct="1">
              <a:spcBef>
                <a:spcPts val="0"/>
              </a:spcBef>
              <a:spcAft>
                <a:spcPts val="400"/>
              </a:spcAft>
              <a:defRPr/>
            </a:pPr>
            <a:r>
              <a:rPr lang="en-IE" sz="1400" dirty="0" smtClean="0"/>
              <a:t>Evidence of strong HR involvement </a:t>
            </a:r>
          </a:p>
          <a:p>
            <a:pPr marL="542925" indent="-361950" eaLnBrk="1" hangingPunct="1">
              <a:spcBef>
                <a:spcPts val="0"/>
              </a:spcBef>
              <a:spcAft>
                <a:spcPts val="400"/>
              </a:spcAft>
              <a:defRPr/>
            </a:pPr>
            <a:r>
              <a:rPr lang="en-IE" sz="1400" dirty="0" smtClean="0"/>
              <a:t>Transient nature of staff </a:t>
            </a:r>
          </a:p>
          <a:p>
            <a:pPr marL="542925" indent="-361950" eaLnBrk="1" hangingPunct="1">
              <a:spcBef>
                <a:spcPts val="0"/>
              </a:spcBef>
              <a:spcAft>
                <a:spcPts val="400"/>
              </a:spcAft>
              <a:buFont typeface="Wingdings" pitchFamily="2" charset="2"/>
              <a:buNone/>
              <a:defRPr/>
            </a:pPr>
            <a:endParaRPr lang="en-IE" sz="1400" dirty="0" smtClean="0"/>
          </a:p>
        </p:txBody>
      </p:sp>
      <p:sp>
        <p:nvSpPr>
          <p:cNvPr id="6" name="Content Placeholder 5"/>
          <p:cNvSpPr>
            <a:spLocks noGrp="1"/>
          </p:cNvSpPr>
          <p:nvPr>
            <p:ph sz="half" idx="2"/>
          </p:nvPr>
        </p:nvSpPr>
        <p:spPr>
          <a:xfrm>
            <a:off x="4572000" y="1268413"/>
            <a:ext cx="4392613" cy="5256212"/>
          </a:xfrm>
        </p:spPr>
        <p:txBody>
          <a:bodyPr/>
          <a:lstStyle/>
          <a:p>
            <a:pPr eaLnBrk="1" hangingPunct="1">
              <a:spcBef>
                <a:spcPts val="0"/>
              </a:spcBef>
              <a:spcAft>
                <a:spcPts val="400"/>
              </a:spcAft>
              <a:buFont typeface="Wingdings" pitchFamily="2" charset="2"/>
              <a:buNone/>
              <a:defRPr/>
            </a:pPr>
            <a:r>
              <a:rPr lang="en-IE" sz="1600" b="1" kern="1200" dirty="0" smtClean="0">
                <a:solidFill>
                  <a:srgbClr val="003366"/>
                </a:solidFill>
                <a:cs typeface="Arial" charset="0"/>
              </a:rPr>
              <a:t>Market Information / Company Knowledge</a:t>
            </a:r>
          </a:p>
          <a:p>
            <a:pPr marL="542925" indent="-361950" eaLnBrk="1" hangingPunct="1">
              <a:spcBef>
                <a:spcPts val="0"/>
              </a:spcBef>
              <a:spcAft>
                <a:spcPts val="400"/>
              </a:spcAft>
              <a:defRPr/>
            </a:pPr>
            <a:r>
              <a:rPr lang="en-IE" sz="1400" dirty="0" smtClean="0"/>
              <a:t>Internet checks </a:t>
            </a:r>
          </a:p>
          <a:p>
            <a:pPr marL="542925" indent="-361950" eaLnBrk="1" hangingPunct="1">
              <a:spcBef>
                <a:spcPts val="0"/>
              </a:spcBef>
              <a:spcAft>
                <a:spcPts val="400"/>
              </a:spcAft>
              <a:defRPr/>
            </a:pPr>
            <a:r>
              <a:rPr lang="en-IE" sz="1400" dirty="0" smtClean="0"/>
              <a:t>Quality of information presented  </a:t>
            </a:r>
          </a:p>
          <a:p>
            <a:pPr marL="542925" indent="-361950" eaLnBrk="1" hangingPunct="1">
              <a:spcBef>
                <a:spcPts val="0"/>
              </a:spcBef>
              <a:spcAft>
                <a:spcPts val="400"/>
              </a:spcAft>
              <a:defRPr/>
            </a:pPr>
            <a:r>
              <a:rPr lang="en-IE" sz="1400" dirty="0" smtClean="0"/>
              <a:t> Nature of the clients customers </a:t>
            </a:r>
          </a:p>
          <a:p>
            <a:pPr marL="542925" indent="-361950" eaLnBrk="1" hangingPunct="1">
              <a:spcBef>
                <a:spcPts val="0"/>
              </a:spcBef>
              <a:spcAft>
                <a:spcPts val="400"/>
              </a:spcAft>
              <a:defRPr/>
            </a:pPr>
            <a:r>
              <a:rPr lang="en-IE" sz="1400" dirty="0" smtClean="0"/>
              <a:t> Nature of the trade sector- Example Retail (Wrongful Arrest) / Increased moral hazard in Nightclubs / Casinos </a:t>
            </a:r>
          </a:p>
          <a:p>
            <a:pPr marL="542925" indent="-361950" eaLnBrk="1" hangingPunct="1">
              <a:spcBef>
                <a:spcPts val="0"/>
              </a:spcBef>
              <a:spcAft>
                <a:spcPts val="400"/>
              </a:spcAft>
              <a:defRPr/>
            </a:pPr>
            <a:r>
              <a:rPr lang="en-IE" sz="1400" dirty="0" smtClean="0"/>
              <a:t>Location of the risk</a:t>
            </a:r>
          </a:p>
          <a:p>
            <a:pPr marL="542925" indent="-361950" eaLnBrk="1" hangingPunct="1">
              <a:spcBef>
                <a:spcPts val="0"/>
              </a:spcBef>
              <a:spcAft>
                <a:spcPts val="400"/>
              </a:spcAft>
              <a:defRPr/>
            </a:pPr>
            <a:r>
              <a:rPr lang="en-IE" sz="1400" dirty="0" smtClean="0"/>
              <a:t>Claims history </a:t>
            </a:r>
          </a:p>
          <a:p>
            <a:pPr marL="542925" indent="-361950" eaLnBrk="1" hangingPunct="1">
              <a:spcBef>
                <a:spcPts val="0"/>
              </a:spcBef>
              <a:spcAft>
                <a:spcPts val="400"/>
              </a:spcAft>
              <a:defRPr/>
            </a:pPr>
            <a:r>
              <a:rPr lang="en-IE" sz="1400" dirty="0" smtClean="0"/>
              <a:t>Duplicate or multiple polici</a:t>
            </a:r>
            <a:r>
              <a:rPr lang="en-IE" sz="1600" dirty="0" smtClean="0"/>
              <a:t>es</a:t>
            </a:r>
          </a:p>
          <a:p>
            <a:pPr eaLnBrk="1" hangingPunct="1">
              <a:spcBef>
                <a:spcPts val="0"/>
              </a:spcBef>
              <a:spcAft>
                <a:spcPts val="400"/>
              </a:spcAft>
              <a:buFont typeface="Wingdings" pitchFamily="2" charset="2"/>
              <a:buNone/>
              <a:defRPr/>
            </a:pPr>
            <a:endParaRPr lang="en-IE" sz="1600" b="1" kern="1200" dirty="0" smtClean="0">
              <a:solidFill>
                <a:srgbClr val="003366"/>
              </a:solidFill>
              <a:cs typeface="Arial" charset="0"/>
            </a:endParaRPr>
          </a:p>
          <a:p>
            <a:pPr eaLnBrk="1" hangingPunct="1">
              <a:spcBef>
                <a:spcPts val="0"/>
              </a:spcBef>
              <a:spcAft>
                <a:spcPts val="400"/>
              </a:spcAft>
              <a:buFont typeface="Wingdings" pitchFamily="2" charset="2"/>
              <a:buNone/>
              <a:defRPr/>
            </a:pPr>
            <a:endParaRPr lang="en-IE" sz="1600" b="1" kern="1200" dirty="0" smtClean="0">
              <a:solidFill>
                <a:srgbClr val="003366"/>
              </a:solidFill>
              <a:cs typeface="Arial" charset="0"/>
            </a:endParaRPr>
          </a:p>
          <a:p>
            <a:pPr eaLnBrk="1" hangingPunct="1">
              <a:spcBef>
                <a:spcPts val="0"/>
              </a:spcBef>
              <a:spcAft>
                <a:spcPts val="400"/>
              </a:spcAft>
              <a:buFont typeface="Wingdings" pitchFamily="2" charset="2"/>
              <a:buNone/>
              <a:defRPr/>
            </a:pPr>
            <a:r>
              <a:rPr lang="en-IE" sz="1600" b="1" kern="1200" dirty="0" smtClean="0">
                <a:solidFill>
                  <a:srgbClr val="003366"/>
                </a:solidFill>
                <a:cs typeface="Arial" charset="0"/>
              </a:rPr>
              <a:t>Surveys</a:t>
            </a:r>
          </a:p>
          <a:p>
            <a:pPr marL="542925" indent="-361950" eaLnBrk="1" hangingPunct="1">
              <a:spcBef>
                <a:spcPts val="0"/>
              </a:spcBef>
              <a:spcAft>
                <a:spcPts val="400"/>
              </a:spcAft>
              <a:defRPr/>
            </a:pPr>
            <a:r>
              <a:rPr lang="en-IE" sz="1400" dirty="0" smtClean="0"/>
              <a:t>Pre-quote or post-bind surveys are a great way of identifying the potential for fraud   </a:t>
            </a:r>
          </a:p>
          <a:p>
            <a:pPr marL="542925" indent="-361950" eaLnBrk="1" hangingPunct="1">
              <a:spcBef>
                <a:spcPts val="0"/>
              </a:spcBef>
              <a:spcAft>
                <a:spcPts val="400"/>
              </a:spcAft>
              <a:defRPr/>
            </a:pPr>
            <a:r>
              <a:rPr lang="en-IE" sz="1400" dirty="0" smtClean="0"/>
              <a:t>Our surveyor will look for good practices regarding Health &amp; Safety, Training, Cash Handling and physical security which will help mitigate any fraudulent activity.  </a:t>
            </a:r>
          </a:p>
          <a:p>
            <a:pPr marL="542925" indent="-361950" eaLnBrk="1" hangingPunct="1">
              <a:defRPr/>
            </a:pPr>
            <a:endParaRPr lang="en-IE" sz="1600" dirty="0" smtClean="0"/>
          </a:p>
        </p:txBody>
      </p:sp>
      <p:sp>
        <p:nvSpPr>
          <p:cNvPr id="7" name="TextBox 6"/>
          <p:cNvSpPr txBox="1"/>
          <p:nvPr/>
        </p:nvSpPr>
        <p:spPr>
          <a:xfrm>
            <a:off x="179388" y="6237288"/>
            <a:ext cx="4176712" cy="33813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GB" sz="1600" dirty="0"/>
              <a:t>Checks can also be carried out on individuals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lstStyle/>
          <a:p>
            <a:r>
              <a:rPr lang="en-IE" smtClean="0"/>
              <a:t>In Conclusion</a:t>
            </a:r>
          </a:p>
        </p:txBody>
      </p:sp>
      <p:sp>
        <p:nvSpPr>
          <p:cNvPr id="6" name="Content Placeholder 5"/>
          <p:cNvSpPr>
            <a:spLocks noGrp="1"/>
          </p:cNvSpPr>
          <p:nvPr>
            <p:ph idx="1"/>
          </p:nvPr>
        </p:nvSpPr>
        <p:spPr/>
        <p:txBody>
          <a:bodyPr/>
          <a:lstStyle/>
          <a:p>
            <a:pPr marL="447675" lvl="1" indent="-447675">
              <a:spcBef>
                <a:spcPts val="0"/>
              </a:spcBef>
              <a:spcAft>
                <a:spcPts val="1800"/>
              </a:spcAft>
              <a:buFont typeface="Wingdings" pitchFamily="2" charset="2"/>
              <a:buChar char="v"/>
              <a:defRPr/>
            </a:pPr>
            <a:r>
              <a:rPr lang="en-IE" sz="2000" dirty="0" smtClean="0">
                <a:ea typeface="+mn-ea"/>
                <a:cs typeface="+mn-cs"/>
              </a:rPr>
              <a:t>In essence ‘gut feeling’ backed up with objective assessment will generally serve to identify either inconsistencies in the information being provided, or inaccuracies which may in turn lead to concerns over the suitability of the risk for cover. </a:t>
            </a:r>
          </a:p>
          <a:p>
            <a:pPr marL="447675" lvl="1" indent="-447675">
              <a:spcBef>
                <a:spcPts val="0"/>
              </a:spcBef>
              <a:spcAft>
                <a:spcPts val="1800"/>
              </a:spcAft>
              <a:buFont typeface="Wingdings" pitchFamily="2" charset="2"/>
              <a:buChar char="v"/>
              <a:defRPr/>
            </a:pPr>
            <a:r>
              <a:rPr lang="en-IE" sz="2000" dirty="0" smtClean="0">
                <a:ea typeface="+mn-ea"/>
                <a:cs typeface="+mn-cs"/>
              </a:rPr>
              <a:t>More forensic ways of interrogating company accounts and information may be considered, however in the context of risk profiling for insurance covers these may prove time-consuming and costly.</a:t>
            </a:r>
          </a:p>
          <a:p>
            <a:pPr marL="447675" lvl="1" indent="-447675">
              <a:spcBef>
                <a:spcPts val="0"/>
              </a:spcBef>
              <a:spcAft>
                <a:spcPts val="1800"/>
              </a:spcAft>
              <a:buFont typeface="Wingdings" pitchFamily="2" charset="2"/>
              <a:buChar char="v"/>
              <a:defRPr/>
            </a:pPr>
            <a:r>
              <a:rPr lang="en-IE" sz="2000" dirty="0" smtClean="0">
                <a:ea typeface="+mn-ea"/>
                <a:cs typeface="+mn-cs"/>
              </a:rPr>
              <a:t>The many guises of Insurance Fraud have one common effect – they increase the cost of claims for insurance companies – and this in turn increases premiums for policyholders</a:t>
            </a:r>
            <a:endParaRPr lang="en-GB" sz="2000" dirty="0" smtClean="0">
              <a:ea typeface="+mn-ea"/>
              <a:cs typeface="+mn-cs"/>
            </a:endParaRPr>
          </a:p>
          <a:p>
            <a:pPr marL="0" lvl="1" indent="0">
              <a:spcBef>
                <a:spcPts val="0"/>
              </a:spcBef>
              <a:spcAft>
                <a:spcPts val="1200"/>
              </a:spcAft>
              <a:buFont typeface="Wingdings" pitchFamily="2" charset="2"/>
              <a:buNone/>
              <a:defRPr/>
            </a:pPr>
            <a:endParaRPr lang="en-IE" sz="1800" dirty="0" smtClean="0">
              <a:ea typeface="+mn-ea"/>
              <a:cs typeface="+mn-cs"/>
            </a:endParaRPr>
          </a:p>
        </p:txBody>
      </p:sp>
      <p:pic>
        <p:nvPicPr>
          <p:cNvPr id="5124" name="Picture 4"/>
          <p:cNvPicPr>
            <a:picLocks noChangeAspect="1" noChangeArrowheads="1"/>
          </p:cNvPicPr>
          <p:nvPr/>
        </p:nvPicPr>
        <p:blipFill>
          <a:blip r:embed="rId2" cstate="print"/>
          <a:srcRect/>
          <a:stretch>
            <a:fillRect/>
          </a:stretch>
        </p:blipFill>
        <p:spPr bwMode="auto">
          <a:xfrm>
            <a:off x="7451725" y="5373688"/>
            <a:ext cx="1443038"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6" name="TextBox 5"/>
          <p:cNvSpPr txBox="1"/>
          <p:nvPr/>
        </p:nvSpPr>
        <p:spPr>
          <a:xfrm>
            <a:off x="179512" y="692696"/>
            <a:ext cx="4824536" cy="369332"/>
          </a:xfrm>
          <a:prstGeom prst="rect">
            <a:avLst/>
          </a:prstGeom>
          <a:noFill/>
        </p:spPr>
        <p:txBody>
          <a:bodyPr wrap="square" rtlCol="0">
            <a:spAutoFit/>
          </a:bodyPr>
          <a:lstStyle/>
          <a:p>
            <a:r>
              <a:rPr lang="en-US" dirty="0" smtClean="0">
                <a:solidFill>
                  <a:srgbClr val="FFFFFF"/>
                </a:solidFill>
              </a:rPr>
              <a:t>Public &amp; Employers Liability Insurance</a:t>
            </a:r>
            <a:endParaRPr lang="en-US" dirty="0">
              <a:solidFill>
                <a:srgbClr val="FFFFFF"/>
              </a:solidFill>
            </a:endParaRPr>
          </a:p>
        </p:txBody>
      </p:sp>
      <p:sp>
        <p:nvSpPr>
          <p:cNvPr id="7" name="TextBox 6"/>
          <p:cNvSpPr txBox="1"/>
          <p:nvPr/>
        </p:nvSpPr>
        <p:spPr>
          <a:xfrm>
            <a:off x="323528" y="1484784"/>
            <a:ext cx="8496944" cy="4062651"/>
          </a:xfrm>
          <a:prstGeom prst="rect">
            <a:avLst/>
          </a:prstGeom>
          <a:noFill/>
        </p:spPr>
        <p:txBody>
          <a:bodyPr wrap="square" rtlCol="0">
            <a:spAutoFit/>
          </a:bodyPr>
          <a:lstStyle/>
          <a:p>
            <a:pPr marL="342900" indent="-342900" eaLnBrk="1" hangingPunct="1">
              <a:buFont typeface="Arial"/>
              <a:buChar char="•"/>
            </a:pPr>
            <a:r>
              <a:rPr lang="en-US" sz="2400" b="1" i="1" dirty="0">
                <a:solidFill>
                  <a:schemeClr val="tx2"/>
                </a:solidFill>
                <a:latin typeface="Arial"/>
                <a:ea typeface="ＭＳ Ｐゴシック" charset="0"/>
                <a:cs typeface="Arial"/>
              </a:rPr>
              <a:t>Employers’ liability insurance protects the legal liability of </a:t>
            </a:r>
            <a:r>
              <a:rPr lang="en-US" sz="2400" b="1" i="1" dirty="0" smtClean="0">
                <a:solidFill>
                  <a:schemeClr val="tx2"/>
                </a:solidFill>
                <a:latin typeface="Arial"/>
                <a:ea typeface="ＭＳ Ｐゴシック" charset="0"/>
                <a:cs typeface="Arial"/>
              </a:rPr>
              <a:t>the </a:t>
            </a:r>
            <a:r>
              <a:rPr lang="en-US" sz="2400" b="1" i="1" dirty="0">
                <a:solidFill>
                  <a:schemeClr val="tx2"/>
                </a:solidFill>
                <a:latin typeface="Arial"/>
                <a:ea typeface="ＭＳ Ｐゴシック" charset="0"/>
                <a:cs typeface="Arial"/>
              </a:rPr>
              <a:t>employer for bodily injury or illness or death or disease </a:t>
            </a:r>
            <a:r>
              <a:rPr lang="en-US" sz="2400" b="1" i="1" dirty="0" smtClean="0">
                <a:solidFill>
                  <a:schemeClr val="tx2"/>
                </a:solidFill>
                <a:latin typeface="Arial"/>
                <a:ea typeface="ＭＳ Ｐゴシック" charset="0"/>
                <a:cs typeface="Arial"/>
              </a:rPr>
              <a:t>sustained </a:t>
            </a:r>
            <a:r>
              <a:rPr lang="en-US" sz="2400" b="1" i="1" dirty="0">
                <a:solidFill>
                  <a:schemeClr val="tx2"/>
                </a:solidFill>
                <a:latin typeface="Arial"/>
                <a:ea typeface="ＭＳ Ｐゴシック" charset="0"/>
                <a:cs typeface="Arial"/>
              </a:rPr>
              <a:t>by an employee that arises out of and in the </a:t>
            </a:r>
            <a:r>
              <a:rPr lang="en-US" sz="2400" b="1" i="1" dirty="0" smtClean="0">
                <a:solidFill>
                  <a:schemeClr val="tx2"/>
                </a:solidFill>
                <a:latin typeface="Arial"/>
                <a:ea typeface="ＭＳ Ｐゴシック" charset="0"/>
                <a:cs typeface="Arial"/>
              </a:rPr>
              <a:t>course </a:t>
            </a:r>
            <a:r>
              <a:rPr lang="en-US" sz="2400" b="1" i="1" dirty="0">
                <a:solidFill>
                  <a:schemeClr val="tx2"/>
                </a:solidFill>
                <a:latin typeface="Arial"/>
                <a:ea typeface="ＭＳ Ｐゴシック" charset="0"/>
                <a:cs typeface="Arial"/>
              </a:rPr>
              <a:t>of their employment.</a:t>
            </a:r>
          </a:p>
          <a:p>
            <a:pPr marL="0" indent="0" eaLnBrk="1" hangingPunct="1">
              <a:buNone/>
            </a:pPr>
            <a:endParaRPr lang="en-US" sz="2400" b="1" i="1" dirty="0">
              <a:solidFill>
                <a:schemeClr val="tx2"/>
              </a:solidFill>
              <a:latin typeface="Arial"/>
              <a:ea typeface="ＭＳ Ｐゴシック" charset="0"/>
              <a:cs typeface="Arial"/>
            </a:endParaRPr>
          </a:p>
          <a:p>
            <a:pPr marL="342900" indent="-342900" eaLnBrk="1" hangingPunct="1">
              <a:buFont typeface="Arial"/>
              <a:buChar char="•"/>
            </a:pPr>
            <a:r>
              <a:rPr lang="en-US" sz="2400" b="1" i="1" dirty="0" smtClean="0">
                <a:solidFill>
                  <a:schemeClr val="tx2"/>
                </a:solidFill>
                <a:latin typeface="Arial"/>
                <a:ea typeface="ＭＳ Ｐゴシック" charset="0"/>
                <a:cs typeface="Arial"/>
              </a:rPr>
              <a:t>Public </a:t>
            </a:r>
            <a:r>
              <a:rPr lang="en-US" sz="2400" b="1" i="1" dirty="0">
                <a:solidFill>
                  <a:schemeClr val="tx2"/>
                </a:solidFill>
                <a:latin typeface="Arial"/>
                <a:ea typeface="ＭＳ Ｐゴシック" charset="0"/>
                <a:cs typeface="Arial"/>
              </a:rPr>
              <a:t>liability insurance protects the legal liability of the </a:t>
            </a:r>
            <a:r>
              <a:rPr lang="en-US" sz="2400" b="1" i="1" dirty="0" smtClean="0">
                <a:solidFill>
                  <a:schemeClr val="tx2"/>
                </a:solidFill>
                <a:latin typeface="Arial"/>
                <a:ea typeface="ＭＳ Ｐゴシック" charset="0"/>
                <a:cs typeface="Arial"/>
              </a:rPr>
              <a:t>insured </a:t>
            </a:r>
            <a:r>
              <a:rPr lang="en-US" sz="2400" b="1" i="1" dirty="0">
                <a:solidFill>
                  <a:schemeClr val="tx2"/>
                </a:solidFill>
                <a:latin typeface="Arial"/>
                <a:ea typeface="ＭＳ Ｐゴシック" charset="0"/>
                <a:cs typeface="Arial"/>
              </a:rPr>
              <a:t>for both bodily injury (which includes death, illness </a:t>
            </a:r>
            <a:r>
              <a:rPr lang="en-US" sz="2400" b="1" i="1" dirty="0" smtClean="0">
                <a:solidFill>
                  <a:schemeClr val="tx2"/>
                </a:solidFill>
                <a:latin typeface="Arial"/>
                <a:ea typeface="ＭＳ Ｐゴシック" charset="0"/>
                <a:cs typeface="Arial"/>
              </a:rPr>
              <a:t>or </a:t>
            </a:r>
            <a:r>
              <a:rPr lang="en-US" sz="2400" b="1" i="1" dirty="0">
                <a:solidFill>
                  <a:schemeClr val="tx2"/>
                </a:solidFill>
                <a:latin typeface="Arial"/>
                <a:ea typeface="ＭＳ Ｐゴシック" charset="0"/>
                <a:cs typeface="Arial"/>
              </a:rPr>
              <a:t>disease), and for any loss of or damage to property </a:t>
            </a:r>
            <a:r>
              <a:rPr lang="en-US" sz="2400" b="1" i="1" dirty="0" smtClean="0">
                <a:solidFill>
                  <a:schemeClr val="tx2"/>
                </a:solidFill>
                <a:latin typeface="Arial"/>
                <a:ea typeface="ＭＳ Ｐゴシック" charset="0"/>
                <a:cs typeface="Arial"/>
              </a:rPr>
              <a:t>which </a:t>
            </a:r>
            <a:r>
              <a:rPr lang="en-US" sz="2400" b="1" i="1" dirty="0">
                <a:solidFill>
                  <a:schemeClr val="tx2"/>
                </a:solidFill>
                <a:latin typeface="Arial"/>
                <a:ea typeface="ＭＳ Ｐゴシック" charset="0"/>
                <a:cs typeface="Arial"/>
              </a:rPr>
              <a:t>happens in connection with the business insured.</a:t>
            </a:r>
          </a:p>
          <a:p>
            <a:endParaRPr lang="en-US" dirty="0"/>
          </a:p>
        </p:txBody>
      </p:sp>
    </p:spTree>
    <p:extLst>
      <p:ext uri="{BB962C8B-B14F-4D97-AF65-F5344CB8AC3E}">
        <p14:creationId xmlns:p14="http://schemas.microsoft.com/office/powerpoint/2010/main" xmlns="" val="1265685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graphicFrame>
        <p:nvGraphicFramePr>
          <p:cNvPr id="7" name="Diagram 6"/>
          <p:cNvGraphicFramePr/>
          <p:nvPr>
            <p:extLst>
              <p:ext uri="{D42A27DB-BD31-4B8C-83A1-F6EECF244321}">
                <p14:modId xmlns:p14="http://schemas.microsoft.com/office/powerpoint/2010/main" xmlns="" val="660998312"/>
              </p:ext>
            </p:extLst>
          </p:nvPr>
        </p:nvGraphicFramePr>
        <p:xfrm>
          <a:off x="755576" y="1397000"/>
          <a:ext cx="756084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79512" y="692696"/>
            <a:ext cx="2808312" cy="369332"/>
          </a:xfrm>
          <a:prstGeom prst="rect">
            <a:avLst/>
          </a:prstGeom>
          <a:noFill/>
        </p:spPr>
        <p:txBody>
          <a:bodyPr wrap="square" rtlCol="0">
            <a:spAutoFit/>
          </a:bodyPr>
          <a:lstStyle/>
          <a:p>
            <a:r>
              <a:rPr lang="en-US" dirty="0" smtClean="0">
                <a:solidFill>
                  <a:schemeClr val="bg1"/>
                </a:solidFill>
              </a:rPr>
              <a:t>The Liability Market</a:t>
            </a:r>
            <a:endParaRPr lang="en-US" dirty="0">
              <a:solidFill>
                <a:schemeClr val="bg1"/>
              </a:solidFill>
            </a:endParaRPr>
          </a:p>
        </p:txBody>
      </p:sp>
    </p:spTree>
    <p:extLst>
      <p:ext uri="{BB962C8B-B14F-4D97-AF65-F5344CB8AC3E}">
        <p14:creationId xmlns:p14="http://schemas.microsoft.com/office/powerpoint/2010/main" xmlns="" val="393456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1">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sp>
        <p:nvSpPr>
          <p:cNvPr id="4" name="TextBox 3"/>
          <p:cNvSpPr txBox="1"/>
          <p:nvPr/>
        </p:nvSpPr>
        <p:spPr>
          <a:xfrm>
            <a:off x="179512" y="692696"/>
            <a:ext cx="4464496" cy="369332"/>
          </a:xfrm>
          <a:prstGeom prst="rect">
            <a:avLst/>
          </a:prstGeom>
          <a:noFill/>
        </p:spPr>
        <p:txBody>
          <a:bodyPr wrap="square" rtlCol="0">
            <a:spAutoFit/>
          </a:bodyPr>
          <a:lstStyle/>
          <a:p>
            <a:r>
              <a:rPr lang="en-US" dirty="0" smtClean="0">
                <a:solidFill>
                  <a:schemeClr val="bg1"/>
                </a:solidFill>
              </a:rPr>
              <a:t>Impacts Of Net Underwriting Loss</a:t>
            </a:r>
            <a:endParaRPr lang="en-US" dirty="0">
              <a:solidFill>
                <a:schemeClr val="bg1"/>
              </a:solidFill>
            </a:endParaRPr>
          </a:p>
        </p:txBody>
      </p:sp>
      <p:graphicFrame>
        <p:nvGraphicFramePr>
          <p:cNvPr id="5" name="Diagram 4"/>
          <p:cNvGraphicFramePr/>
          <p:nvPr>
            <p:extLst>
              <p:ext uri="{D42A27DB-BD31-4B8C-83A1-F6EECF244321}">
                <p14:modId xmlns:p14="http://schemas.microsoft.com/office/powerpoint/2010/main" xmlns="" val="2477459229"/>
              </p:ext>
            </p:extLst>
          </p:nvPr>
        </p:nvGraphicFramePr>
        <p:xfrm>
          <a:off x="611560" y="1340768"/>
          <a:ext cx="792088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1767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1544E90-387E-9D4B-884D-DC37DF5379F7}"/>
                                            </p:graphicEl>
                                          </p:spTgt>
                                        </p:tgtEl>
                                        <p:attrNameLst>
                                          <p:attrName>style.visibility</p:attrName>
                                        </p:attrNameLst>
                                      </p:cBhvr>
                                      <p:to>
                                        <p:strVal val="visible"/>
                                      </p:to>
                                    </p:set>
                                    <p:animEffect transition="in" filter="fade">
                                      <p:cBhvr>
                                        <p:cTn id="7" dur="2000"/>
                                        <p:tgtEl>
                                          <p:spTgt spid="5">
                                            <p:graphicEl>
                                              <a:dgm id="{41544E90-387E-9D4B-884D-DC37DF5379F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8DF733C8-18E8-C84E-83CD-B4F6D8329D31}"/>
                                            </p:graphicEl>
                                          </p:spTgt>
                                        </p:tgtEl>
                                        <p:attrNameLst>
                                          <p:attrName>style.visibility</p:attrName>
                                        </p:attrNameLst>
                                      </p:cBhvr>
                                      <p:to>
                                        <p:strVal val="visible"/>
                                      </p:to>
                                    </p:set>
                                    <p:animEffect transition="in" filter="fade">
                                      <p:cBhvr>
                                        <p:cTn id="10" dur="2000"/>
                                        <p:tgtEl>
                                          <p:spTgt spid="5">
                                            <p:graphicEl>
                                              <a:dgm id="{8DF733C8-18E8-C84E-83CD-B4F6D8329D31}"/>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81A1562D-14FF-F64E-9299-10243B813855}"/>
                                            </p:graphicEl>
                                          </p:spTgt>
                                        </p:tgtEl>
                                        <p:attrNameLst>
                                          <p:attrName>style.visibility</p:attrName>
                                        </p:attrNameLst>
                                      </p:cBhvr>
                                      <p:to>
                                        <p:strVal val="visible"/>
                                      </p:to>
                                    </p:set>
                                    <p:animEffect transition="in" filter="fade">
                                      <p:cBhvr>
                                        <p:cTn id="13" dur="2000"/>
                                        <p:tgtEl>
                                          <p:spTgt spid="5">
                                            <p:graphicEl>
                                              <a:dgm id="{81A1562D-14FF-F64E-9299-10243B813855}"/>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3BADCFF1-A624-B042-B89E-DE5F891FE797}"/>
                                            </p:graphicEl>
                                          </p:spTgt>
                                        </p:tgtEl>
                                        <p:attrNameLst>
                                          <p:attrName>style.visibility</p:attrName>
                                        </p:attrNameLst>
                                      </p:cBhvr>
                                      <p:to>
                                        <p:strVal val="visible"/>
                                      </p:to>
                                    </p:set>
                                    <p:animEffect transition="in" filter="fade">
                                      <p:cBhvr>
                                        <p:cTn id="16" dur="2000"/>
                                        <p:tgtEl>
                                          <p:spTgt spid="5">
                                            <p:graphicEl>
                                              <a:dgm id="{3BADCFF1-A624-B042-B89E-DE5F891FE797}"/>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0CC6949F-7C02-0443-A8D2-6E32B1F42D26}"/>
                                            </p:graphicEl>
                                          </p:spTgt>
                                        </p:tgtEl>
                                        <p:attrNameLst>
                                          <p:attrName>style.visibility</p:attrName>
                                        </p:attrNameLst>
                                      </p:cBhvr>
                                      <p:to>
                                        <p:strVal val="visible"/>
                                      </p:to>
                                    </p:set>
                                    <p:animEffect transition="in" filter="fade">
                                      <p:cBhvr>
                                        <p:cTn id="19" dur="2000"/>
                                        <p:tgtEl>
                                          <p:spTgt spid="5">
                                            <p:graphicEl>
                                              <a:dgm id="{0CC6949F-7C02-0443-A8D2-6E32B1F42D26}"/>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graphicEl>
                                              <a:dgm id="{9818743E-A17D-1F4F-9BFB-C1CD479AF784}"/>
                                            </p:graphicEl>
                                          </p:spTgt>
                                        </p:tgtEl>
                                        <p:attrNameLst>
                                          <p:attrName>style.visibility</p:attrName>
                                        </p:attrNameLst>
                                      </p:cBhvr>
                                      <p:to>
                                        <p:strVal val="visible"/>
                                      </p:to>
                                    </p:set>
                                    <p:animEffect transition="in" filter="fade">
                                      <p:cBhvr>
                                        <p:cTn id="22" dur="2000"/>
                                        <p:tgtEl>
                                          <p:spTgt spid="5">
                                            <p:graphicEl>
                                              <a:dgm id="{9818743E-A17D-1F4F-9BFB-C1CD479AF784}"/>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graphicEl>
                                              <a:dgm id="{34ECD9C8-6B57-3D47-ABAF-B2A4F5AC2FA6}"/>
                                            </p:graphicEl>
                                          </p:spTgt>
                                        </p:tgtEl>
                                        <p:attrNameLst>
                                          <p:attrName>style.visibility</p:attrName>
                                        </p:attrNameLst>
                                      </p:cBhvr>
                                      <p:to>
                                        <p:strVal val="visible"/>
                                      </p:to>
                                    </p:set>
                                    <p:animEffect transition="in" filter="fade">
                                      <p:cBhvr>
                                        <p:cTn id="25" dur="2000"/>
                                        <p:tgtEl>
                                          <p:spTgt spid="5">
                                            <p:graphicEl>
                                              <a:dgm id="{34ECD9C8-6B57-3D47-ABAF-B2A4F5AC2FA6}"/>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D0845A5D-9C68-2748-A0DE-0CAF492C88CD}"/>
                                            </p:graphicEl>
                                          </p:spTgt>
                                        </p:tgtEl>
                                        <p:attrNameLst>
                                          <p:attrName>style.visibility</p:attrName>
                                        </p:attrNameLst>
                                      </p:cBhvr>
                                      <p:to>
                                        <p:strVal val="visible"/>
                                      </p:to>
                                    </p:set>
                                    <p:animEffect transition="in" filter="fade">
                                      <p:cBhvr>
                                        <p:cTn id="28" dur="2000"/>
                                        <p:tgtEl>
                                          <p:spTgt spid="5">
                                            <p:graphicEl>
                                              <a:dgm id="{D0845A5D-9C68-2748-A0DE-0CAF492C88C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AFC1C069-C14E-644B-8FBB-6E2E0B76AA9A}"/>
                                            </p:graphicEl>
                                          </p:spTgt>
                                        </p:tgtEl>
                                        <p:attrNameLst>
                                          <p:attrName>style.visibility</p:attrName>
                                        </p:attrNameLst>
                                      </p:cBhvr>
                                      <p:to>
                                        <p:strVal val="visible"/>
                                      </p:to>
                                    </p:set>
                                    <p:animEffect transition="in" filter="fade">
                                      <p:cBhvr>
                                        <p:cTn id="31" dur="2000"/>
                                        <p:tgtEl>
                                          <p:spTgt spid="5">
                                            <p:graphicEl>
                                              <a:dgm id="{AFC1C069-C14E-644B-8FBB-6E2E0B76AA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188913"/>
            <a:ext cx="6913562" cy="647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3" name="TextBox 2"/>
          <p:cNvSpPr txBox="1"/>
          <p:nvPr/>
        </p:nvSpPr>
        <p:spPr>
          <a:xfrm>
            <a:off x="2051720" y="2060848"/>
            <a:ext cx="5040560" cy="369332"/>
          </a:xfrm>
          <a:prstGeom prst="rect">
            <a:avLst/>
          </a:prstGeom>
          <a:noFill/>
        </p:spPr>
        <p:txBody>
          <a:bodyPr wrap="square" rtlCol="0">
            <a:spAutoFit/>
          </a:bodyPr>
          <a:lstStyle/>
          <a:p>
            <a:endParaRPr lang="en-IE"/>
          </a:p>
        </p:txBody>
      </p:sp>
      <p:graphicFrame>
        <p:nvGraphicFramePr>
          <p:cNvPr id="6" name="Diagram 5"/>
          <p:cNvGraphicFramePr/>
          <p:nvPr>
            <p:extLst>
              <p:ext uri="{D42A27DB-BD31-4B8C-83A1-F6EECF244321}">
                <p14:modId xmlns:p14="http://schemas.microsoft.com/office/powerpoint/2010/main" xmlns="" val="1551841103"/>
              </p:ext>
            </p:extLst>
          </p:nvPr>
        </p:nvGraphicFramePr>
        <p:xfrm>
          <a:off x="611560" y="1268760"/>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7504" y="620688"/>
            <a:ext cx="4680520" cy="369332"/>
          </a:xfrm>
          <a:prstGeom prst="rect">
            <a:avLst/>
          </a:prstGeom>
          <a:noFill/>
        </p:spPr>
        <p:txBody>
          <a:bodyPr wrap="square" rtlCol="0">
            <a:spAutoFit/>
          </a:bodyPr>
          <a:lstStyle/>
          <a:p>
            <a:r>
              <a:rPr lang="en-US" dirty="0" smtClean="0">
                <a:solidFill>
                  <a:srgbClr val="FFFFFF"/>
                </a:solidFill>
              </a:rPr>
              <a:t>What Can Businesses Do?</a:t>
            </a:r>
            <a:endParaRPr lang="en-US" dirty="0">
              <a:solidFill>
                <a:srgbClr val="FFFFFF"/>
              </a:solidFill>
            </a:endParaRPr>
          </a:p>
        </p:txBody>
      </p:sp>
    </p:spTree>
    <p:extLst>
      <p:ext uri="{BB962C8B-B14F-4D97-AF65-F5344CB8AC3E}">
        <p14:creationId xmlns:p14="http://schemas.microsoft.com/office/powerpoint/2010/main" xmlns="" val="201509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E35638DC-5205-BB45-B14F-3C99880540F9}"/>
                                            </p:graphicEl>
                                          </p:spTgt>
                                        </p:tgtEl>
                                        <p:attrNameLst>
                                          <p:attrName>style.visibility</p:attrName>
                                        </p:attrNameLst>
                                      </p:cBhvr>
                                      <p:to>
                                        <p:strVal val="visible"/>
                                      </p:to>
                                    </p:set>
                                    <p:animEffect transition="in" filter="fade">
                                      <p:cBhvr>
                                        <p:cTn id="7" dur="2000"/>
                                        <p:tgtEl>
                                          <p:spTgt spid="6">
                                            <p:graphicEl>
                                              <a:dgm id="{E35638DC-5205-BB45-B14F-3C99880540F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4FBCC3CB-EFF7-6048-BCB0-DE91FAE7883C}"/>
                                            </p:graphicEl>
                                          </p:spTgt>
                                        </p:tgtEl>
                                        <p:attrNameLst>
                                          <p:attrName>style.visibility</p:attrName>
                                        </p:attrNameLst>
                                      </p:cBhvr>
                                      <p:to>
                                        <p:strVal val="visible"/>
                                      </p:to>
                                    </p:set>
                                    <p:animEffect transition="in" filter="fade">
                                      <p:cBhvr>
                                        <p:cTn id="10" dur="2000"/>
                                        <p:tgtEl>
                                          <p:spTgt spid="6">
                                            <p:graphicEl>
                                              <a:dgm id="{4FBCC3CB-EFF7-6048-BCB0-DE91FAE7883C}"/>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96836FA0-9933-9244-B66F-60BB2EFE0C94}"/>
                                            </p:graphicEl>
                                          </p:spTgt>
                                        </p:tgtEl>
                                        <p:attrNameLst>
                                          <p:attrName>style.visibility</p:attrName>
                                        </p:attrNameLst>
                                      </p:cBhvr>
                                      <p:to>
                                        <p:strVal val="visible"/>
                                      </p:to>
                                    </p:set>
                                    <p:animEffect transition="in" filter="fade">
                                      <p:cBhvr>
                                        <p:cTn id="13" dur="2000"/>
                                        <p:tgtEl>
                                          <p:spTgt spid="6">
                                            <p:graphicEl>
                                              <a:dgm id="{96836FA0-9933-9244-B66F-60BB2EFE0C94}"/>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0AB07654-1243-4A47-B04A-825E3974B65F}"/>
                                            </p:graphicEl>
                                          </p:spTgt>
                                        </p:tgtEl>
                                        <p:attrNameLst>
                                          <p:attrName>style.visibility</p:attrName>
                                        </p:attrNameLst>
                                      </p:cBhvr>
                                      <p:to>
                                        <p:strVal val="visible"/>
                                      </p:to>
                                    </p:set>
                                    <p:animEffect transition="in" filter="fade">
                                      <p:cBhvr>
                                        <p:cTn id="16" dur="2000"/>
                                        <p:tgtEl>
                                          <p:spTgt spid="6">
                                            <p:graphicEl>
                                              <a:dgm id="{0AB07654-1243-4A47-B04A-825E3974B65F}"/>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6D8D9C3B-DDDD-7A44-938C-954C52DC9804}"/>
                                            </p:graphicEl>
                                          </p:spTgt>
                                        </p:tgtEl>
                                        <p:attrNameLst>
                                          <p:attrName>style.visibility</p:attrName>
                                        </p:attrNameLst>
                                      </p:cBhvr>
                                      <p:to>
                                        <p:strVal val="visible"/>
                                      </p:to>
                                    </p:set>
                                    <p:animEffect transition="in" filter="fade">
                                      <p:cBhvr>
                                        <p:cTn id="19" dur="2000"/>
                                        <p:tgtEl>
                                          <p:spTgt spid="6">
                                            <p:graphicEl>
                                              <a:dgm id="{6D8D9C3B-DDDD-7A44-938C-954C52DC9804}"/>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6D04F6DC-F62E-B144-A7FB-4E9A9935708D}"/>
                                            </p:graphicEl>
                                          </p:spTgt>
                                        </p:tgtEl>
                                        <p:attrNameLst>
                                          <p:attrName>style.visibility</p:attrName>
                                        </p:attrNameLst>
                                      </p:cBhvr>
                                      <p:to>
                                        <p:strVal val="visible"/>
                                      </p:to>
                                    </p:set>
                                    <p:animEffect transition="in" filter="fade">
                                      <p:cBhvr>
                                        <p:cTn id="22" dur="2000"/>
                                        <p:tgtEl>
                                          <p:spTgt spid="6">
                                            <p:graphicEl>
                                              <a:dgm id="{6D04F6DC-F62E-B144-A7FB-4E9A9935708D}"/>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graphicEl>
                                              <a:dgm id="{8CA3CBC2-237B-3342-92B9-FFC6F046DA39}"/>
                                            </p:graphicEl>
                                          </p:spTgt>
                                        </p:tgtEl>
                                        <p:attrNameLst>
                                          <p:attrName>style.visibility</p:attrName>
                                        </p:attrNameLst>
                                      </p:cBhvr>
                                      <p:to>
                                        <p:strVal val="visible"/>
                                      </p:to>
                                    </p:set>
                                    <p:animEffect transition="in" filter="fade">
                                      <p:cBhvr>
                                        <p:cTn id="25" dur="2000"/>
                                        <p:tgtEl>
                                          <p:spTgt spid="6">
                                            <p:graphicEl>
                                              <a:dgm id="{8CA3CBC2-237B-3342-92B9-FFC6F046DA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theme/theme1.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8770</TotalTime>
  <Words>2040</Words>
  <Application>Microsoft Office PowerPoint</Application>
  <PresentationFormat>On-screen Show (4:3)</PresentationFormat>
  <Paragraphs>218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1_Default Design</vt:lpstr>
      <vt:lpstr>Slide 1</vt:lpstr>
      <vt:lpstr>Slide 2</vt:lpstr>
      <vt:lpstr>Dealing with Fraud from an  Underwriting perspective</vt:lpstr>
      <vt:lpstr>Dealing with Fraud from an  Underwriting perspective – 4 Key Checks  </vt:lpstr>
      <vt:lpstr>In Conclusion</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Questions?</vt:lpstr>
      <vt:lpstr>Slide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ronan.cassidy</dc:creator>
  <cp:lastModifiedBy>Wayne Kennedy</cp:lastModifiedBy>
  <cp:revision>216</cp:revision>
  <dcterms:created xsi:type="dcterms:W3CDTF">2011-10-10T11:22:33Z</dcterms:created>
  <dcterms:modified xsi:type="dcterms:W3CDTF">2014-10-07T11:37:03Z</dcterms:modified>
</cp:coreProperties>
</file>